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258" r:id="rId4"/>
    <p:sldId id="289" r:id="rId5"/>
    <p:sldId id="296" r:id="rId6"/>
    <p:sldId id="293" r:id="rId7"/>
    <p:sldId id="329" r:id="rId8"/>
    <p:sldId id="266" r:id="rId9"/>
    <p:sldId id="334" r:id="rId10"/>
    <p:sldId id="335" r:id="rId11"/>
    <p:sldId id="345" r:id="rId12"/>
    <p:sldId id="315" r:id="rId13"/>
    <p:sldId id="316" r:id="rId14"/>
    <p:sldId id="318" r:id="rId15"/>
    <p:sldId id="277" r:id="rId16"/>
    <p:sldId id="284" r:id="rId17"/>
    <p:sldId id="344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285" r:id="rId27"/>
    <p:sldId id="324" r:id="rId28"/>
    <p:sldId id="287" r:id="rId29"/>
    <p:sldId id="320" r:id="rId30"/>
    <p:sldId id="319" r:id="rId31"/>
    <p:sldId id="325" r:id="rId32"/>
    <p:sldId id="321" r:id="rId33"/>
    <p:sldId id="322" r:id="rId34"/>
    <p:sldId id="327" r:id="rId35"/>
    <p:sldId id="328" r:id="rId36"/>
    <p:sldId id="281" r:id="rId37"/>
    <p:sldId id="280" r:id="rId38"/>
    <p:sldId id="263" r:id="rId39"/>
    <p:sldId id="268" r:id="rId40"/>
    <p:sldId id="259" r:id="rId41"/>
    <p:sldId id="288" r:id="rId42"/>
    <p:sldId id="278" r:id="rId43"/>
    <p:sldId id="282" r:id="rId44"/>
    <p:sldId id="342" r:id="rId45"/>
    <p:sldId id="339" r:id="rId46"/>
    <p:sldId id="340" r:id="rId47"/>
    <p:sldId id="347" r:id="rId48"/>
    <p:sldId id="348" r:id="rId49"/>
    <p:sldId id="326" r:id="rId50"/>
    <p:sldId id="267" r:id="rId51"/>
    <p:sldId id="275" r:id="rId52"/>
    <p:sldId id="279" r:id="rId53"/>
    <p:sldId id="269" r:id="rId54"/>
    <p:sldId id="291" r:id="rId55"/>
    <p:sldId id="264" r:id="rId56"/>
    <p:sldId id="341" r:id="rId57"/>
    <p:sldId id="308" r:id="rId58"/>
    <p:sldId id="29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4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FADF7-B6FE-9948-86B7-99D8325DA8BB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BB53B-4900-B64D-8A90-B70DDCDA1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04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7581D-FF5C-431E-85A9-195022B35F9A}" type="datetimeFigureOut">
              <a:rPr lang="en-CA" smtClean="0"/>
              <a:t>2015-08-11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5CE37-180B-49D5-9F6C-1419E319E4C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37104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02541B-0876-4EDA-AD62-7B1121F82AA5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Rats deprived of REM sleep will survive only 5 weeks, and if deprived of all sleep stages, will survive only 3 weeks.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058EBA-2F79-478D-AD9F-0914C66478EF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058EBA-2F79-478D-AD9F-0914C66478EF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058EBA-2F79-478D-AD9F-0914C66478EF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139A4-0C4F-475E-A632-D14DB93F1767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2F97B5-BA58-4172-9E76-9BA72257265E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2F97B5-BA58-4172-9E76-9BA72257265E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CD7FD1-6D31-43C1-9AFE-0EE59CCDA136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C6EACF-F636-41AC-8147-7DF45F318E41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Half-life of caffeine is 5 hours.  Do not ingest after 1 or 2 PM.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A59DE-553E-4A75-82CA-15606FE2D3CA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C6EACF-F636-41AC-8147-7DF45F318E41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Half-life of caffeine is 5 hours.  Do not ingest after 1 or 2 PM.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7A85C-1684-4603-B14F-1DAB3BCA0E9F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EW may avoid/defer symptom progression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1F62FE-FDDF-4D61-B9D3-2E50AD062FC8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6F59D5E4-DDD6-A747-B9AE-2800670A9A3E}" type="datetime1">
              <a:rPr lang="en-CA" smtClean="0"/>
              <a:t>2015-08-11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D96E0B81-9497-D542-B44F-A338645C0F65}" type="datetime1">
              <a:rPr lang="en-CA" smtClean="0"/>
              <a:t>2015-08-11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C410D805-660C-634F-B77D-ED28E7C9D3DE}" type="datetime1">
              <a:rPr lang="en-CA" smtClean="0"/>
              <a:t>2015-08-11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934A4893-965B-2141-981F-6A04A1DC1419}" type="datetime1">
              <a:rPr lang="en-CA" smtClean="0"/>
              <a:t>2015-08-11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098CB-F95A-6B45-B7E9-82EC8417CE5C}" type="datetime1">
              <a:rPr lang="en-CA" smtClean="0"/>
              <a:t>2015-08-11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Spotlight on Sleep, August 11,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C165A-DB9A-47A0-B1CF-761212220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33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472136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Spotlight on Sleep, August 11, 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96336" y="6245225"/>
            <a:ext cx="1090464" cy="476251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1AE7F92-9C98-42D1-B112-32A1B1AAF7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0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2D7A7B1C-D05D-6E44-A29C-84AD5227AB2E}" type="datetime1">
              <a:rPr lang="en-CA" smtClean="0"/>
              <a:t>2015-08-11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E4E414BF-CD4E-8446-AAD8-3F9402B773D5}" type="datetime1">
              <a:rPr lang="en-CA" smtClean="0"/>
              <a:t>2015-08-11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05796F69-5541-C643-A8C8-89521D7F0EF7}" type="datetime1">
              <a:rPr lang="en-CA" smtClean="0"/>
              <a:t>2015-08-11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A9860B09-43FE-4448-B709-F129FF58C573}" type="datetime1">
              <a:rPr lang="en-CA" smtClean="0"/>
              <a:t>2015-08-11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FBC356F0-4519-B445-9470-3ADF26BF98D0}" type="datetime1">
              <a:rPr lang="en-CA" smtClean="0"/>
              <a:t>2015-08-11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2132CC26-5E9F-2C48-B4CD-676CB7AC06A1}" type="datetime1">
              <a:rPr lang="en-CA" smtClean="0"/>
              <a:t>2015-08-11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B1346C94-0865-7F4C-AC0D-17925E962F04}" type="datetime1">
              <a:rPr lang="en-CA" smtClean="0"/>
              <a:t>2015-08-11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EE1C0729-8911-2346-9327-FE3005C2733D}" type="datetime1">
              <a:rPr lang="en-CA" smtClean="0"/>
              <a:t>2015-08-11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7835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CA" dirty="0" smtClean="0"/>
              <a:t>Spotlight on Sleep, August 11, 2015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75668"/>
            <a:ext cx="788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73E87"/>
                </a:solidFill>
              </a:defRPr>
            </a:lvl1pPr>
          </a:lstStyle>
          <a:p>
            <a:fld id="{2FF41C0C-5BEA-4EDD-8C0D-2DBBC967D67C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rgbClr val="073E87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gbr.pepperdine.edu/013/loop/images/yoga.gif" TargetMode="External"/><Relationship Id="rId7" Type="http://schemas.openxmlformats.org/officeDocument/2006/relationships/hyperlink" Target="http://www.tctkd.com/images/yinyang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chriscarruthers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tlight on Sleep 2 shad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4773"/>
            <a:ext cx="8496944" cy="600410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6023780"/>
            <a:ext cx="4680520" cy="864096"/>
          </a:xfrm>
        </p:spPr>
        <p:txBody>
          <a:bodyPr/>
          <a:lstStyle/>
          <a:p>
            <a:r>
              <a:rPr lang="en-CA" dirty="0" smtClean="0">
                <a:solidFill>
                  <a:srgbClr val="073E87"/>
                </a:solidFill>
              </a:rPr>
              <a:t>August 11, 2015</a:t>
            </a:r>
          </a:p>
          <a:p>
            <a:r>
              <a:rPr lang="en-CA" dirty="0" smtClean="0">
                <a:solidFill>
                  <a:srgbClr val="073E87"/>
                </a:solidFill>
              </a:rPr>
              <a:t>Chris Carruthers PhD</a:t>
            </a:r>
            <a:endParaRPr lang="en-CA" dirty="0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548680"/>
            <a:ext cx="5904656" cy="864096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rgbClr val="073E87"/>
                </a:solidFill>
              </a:rPr>
              <a:t>PROSTAID Calgary </a:t>
            </a:r>
            <a:endParaRPr lang="en-CA" b="1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A235D"/>
                </a:solidFill>
              </a:rPr>
              <a:t>More Sleep Benefits</a:t>
            </a:r>
            <a:endParaRPr dirty="0">
              <a:solidFill>
                <a:srgbClr val="0A235D"/>
              </a:solidFill>
            </a:endParaRPr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>
          <a:xfrm>
            <a:off x="5076056" y="2564904"/>
            <a:ext cx="3672408" cy="289498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en-US" dirty="0" smtClean="0"/>
              <a:t>Undisturbed high-quality </a:t>
            </a:r>
            <a:r>
              <a:rPr lang="en-US" altLang="en-US" dirty="0" smtClean="0"/>
              <a:t>sleep                                     </a:t>
            </a:r>
            <a:r>
              <a:rPr lang="en-US" altLang="en-US" dirty="0" smtClean="0"/>
              <a:t>is a previously     unappreciated mechanism                       </a:t>
            </a:r>
            <a:r>
              <a:rPr lang="en-US" altLang="en-US" dirty="0" smtClean="0"/>
              <a:t>to </a:t>
            </a:r>
            <a:r>
              <a:rPr lang="en-US" altLang="en-US" dirty="0"/>
              <a:t>decrease cancer </a:t>
            </a:r>
            <a:r>
              <a:rPr lang="en-US" altLang="en-US" dirty="0" smtClean="0"/>
              <a:t>risk</a:t>
            </a:r>
            <a:r>
              <a:rPr lang="en-US" altLang="en-US" dirty="0" smtClean="0"/>
              <a:t>. </a:t>
            </a:r>
          </a:p>
          <a:p>
            <a:pPr marL="0" lvl="8" indent="0" algn="ctr">
              <a:lnSpc>
                <a:spcPct val="90000"/>
              </a:lnSpc>
              <a:spcBef>
                <a:spcPts val="2000"/>
              </a:spcBef>
              <a:buNone/>
            </a:pPr>
            <a:r>
              <a:rPr lang="en-US" altLang="en-US" sz="1600" dirty="0" smtClean="0"/>
              <a:t>             </a:t>
            </a:r>
            <a:r>
              <a:rPr lang="en-US" altLang="en-US" sz="1400" dirty="0" smtClean="0"/>
              <a:t>Sleep </a:t>
            </a:r>
            <a:r>
              <a:rPr lang="en-US" altLang="en-US" sz="1400" dirty="0"/>
              <a:t>Medicine Reviews, 2009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altLang="en-US" dirty="0" smtClean="0"/>
          </a:p>
          <a:p>
            <a:pPr marL="0" indent="0" algn="ctr">
              <a:lnSpc>
                <a:spcPct val="90000"/>
              </a:lnSpc>
              <a:buNone/>
            </a:pP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84A8E-947D-4147-9C67-B6EA5D518AA2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050" name="Picture 2" descr="sleeping 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4" y="2564904"/>
            <a:ext cx="43502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28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A235D"/>
                </a:solidFill>
              </a:rPr>
              <a:t>More Sleep Benefits</a:t>
            </a:r>
            <a:endParaRPr dirty="0">
              <a:solidFill>
                <a:srgbClr val="0A235D"/>
              </a:solidFill>
            </a:endParaRPr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>
          <a:xfrm>
            <a:off x="5004048" y="2564904"/>
            <a:ext cx="3312368" cy="2894985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Men with higher levels of the sleep hormone melatonin may be less likely to develop prostate </a:t>
            </a:r>
            <a:r>
              <a:rPr lang="en-CA" dirty="0" smtClean="0"/>
              <a:t>cancer.</a:t>
            </a:r>
          </a:p>
          <a:p>
            <a:r>
              <a:rPr lang="en-CA" dirty="0"/>
              <a:t>Men with </a:t>
            </a:r>
            <a:r>
              <a:rPr lang="en-CA" dirty="0" smtClean="0"/>
              <a:t>low melatonin levels had </a:t>
            </a:r>
            <a:r>
              <a:rPr lang="en-CA" dirty="0"/>
              <a:t>a fourfold </a:t>
            </a:r>
            <a:r>
              <a:rPr lang="en-CA" dirty="0" smtClean="0"/>
              <a:t>increased </a:t>
            </a:r>
            <a:r>
              <a:rPr lang="en-CA" dirty="0"/>
              <a:t>risk for advanced </a:t>
            </a:r>
            <a:r>
              <a:rPr lang="en-CA" dirty="0" smtClean="0"/>
              <a:t>disease. </a:t>
            </a:r>
          </a:p>
          <a:p>
            <a:pPr marL="0" indent="0">
              <a:buNone/>
            </a:pPr>
            <a:r>
              <a:rPr lang="en-CA" dirty="0" smtClean="0"/>
              <a:t>	</a:t>
            </a:r>
            <a:r>
              <a:rPr lang="en-CA" sz="2000" dirty="0" smtClean="0"/>
              <a:t>European Urology, 2015 </a:t>
            </a:r>
            <a:endParaRPr lang="en-US" altLang="en-US" sz="20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84A8E-947D-4147-9C67-B6EA5D518AA2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2" descr="sleeping 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4" y="2564904"/>
            <a:ext cx="43502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776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412776"/>
            <a:ext cx="5256584" cy="4551424"/>
          </a:xfrm>
        </p:spPr>
        <p:txBody>
          <a:bodyPr>
            <a:noAutofit/>
          </a:bodyPr>
          <a:lstStyle/>
          <a:p>
            <a:r>
              <a:rPr lang="en-US" sz="2000" dirty="0"/>
              <a:t>Sleep is time to slow down, notice the quality of our lives, and pay attention to the needs of the body and soul.  </a:t>
            </a:r>
          </a:p>
          <a:p>
            <a:r>
              <a:rPr lang="en-US" sz="2000" dirty="0"/>
              <a:t>Sleep is a bridge to our inner awareness.  </a:t>
            </a:r>
          </a:p>
          <a:p>
            <a:r>
              <a:rPr lang="en-US" sz="2000" dirty="0"/>
              <a:t>Sleep is the opening to our most powerful source of healing; our own spiritual strength.</a:t>
            </a:r>
          </a:p>
          <a:p>
            <a:r>
              <a:rPr lang="en-US" sz="2000" dirty="0"/>
              <a:t>Use sleep time as a precious resource to reconnect with yourself.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326791"/>
            <a:ext cx="9144000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Sacred Sleep and Spirituality 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0392" y="6275668"/>
            <a:ext cx="788114" cy="365125"/>
          </a:xfrm>
        </p:spPr>
        <p:txBody>
          <a:bodyPr/>
          <a:lstStyle/>
          <a:p>
            <a:pPr>
              <a:defRPr/>
            </a:pPr>
            <a:fld id="{86B84A8E-947D-4147-9C67-B6EA5D518AA2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Picture 9" descr="iStock_Sleeping Woman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76871"/>
            <a:ext cx="3032807" cy="45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1863307" y="2415397"/>
            <a:ext cx="2581438" cy="3434897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dirty="0" smtClean="0">
                <a:solidFill>
                  <a:srgbClr val="0A235D"/>
                </a:solidFill>
              </a:rPr>
              <a:t>What are your driving reasons to improve your sleep?</a:t>
            </a:r>
            <a:endParaRPr lang="en-US" sz="24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38442" y="943675"/>
            <a:ext cx="6412607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Reflection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15" name="Picture 14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3152997" cy="4725144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0392" y="6275668"/>
            <a:ext cx="788114" cy="365125"/>
          </a:xfrm>
        </p:spPr>
        <p:txBody>
          <a:bodyPr/>
          <a:lstStyle/>
          <a:p>
            <a:pPr>
              <a:defRPr/>
            </a:pPr>
            <a:fld id="{86B84A8E-947D-4147-9C67-B6EA5D518AA2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2027208" y="2426899"/>
            <a:ext cx="2087592" cy="3423395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400" dirty="0" smtClean="0">
                <a:solidFill>
                  <a:srgbClr val="0A235D"/>
                </a:solidFill>
              </a:rPr>
              <a:t>My biggest obstacle to sleeping well is…  </a:t>
            </a:r>
            <a:endParaRPr lang="en-US" sz="24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38442" y="943675"/>
            <a:ext cx="6412607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Reflection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8" name="Picture 5" descr="PE01677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2618186" cy="252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0392" y="6275668"/>
            <a:ext cx="788114" cy="365125"/>
          </a:xfrm>
        </p:spPr>
        <p:txBody>
          <a:bodyPr/>
          <a:lstStyle/>
          <a:p>
            <a:pPr>
              <a:defRPr/>
            </a:pPr>
            <a:fld id="{86B84A8E-947D-4147-9C67-B6EA5D518AA2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4 Sleep Fundamentals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1" y="1844823"/>
            <a:ext cx="6480721" cy="4098777"/>
          </a:xfrm>
        </p:spPr>
        <p:txBody>
          <a:bodyPr/>
          <a:lstStyle/>
          <a:p>
            <a:r>
              <a:rPr lang="en-CA" dirty="0" smtClean="0"/>
              <a:t>Love Your Sleep Environment</a:t>
            </a:r>
          </a:p>
          <a:p>
            <a:r>
              <a:rPr lang="en-CA" dirty="0" smtClean="0"/>
              <a:t>Rewire Your Thinking About Sleep</a:t>
            </a:r>
          </a:p>
          <a:p>
            <a:r>
              <a:rPr lang="en-CA" dirty="0" smtClean="0"/>
              <a:t>Make Strategic Lifestyle Choices</a:t>
            </a:r>
          </a:p>
          <a:p>
            <a:r>
              <a:rPr lang="en-CA" dirty="0" smtClean="0"/>
              <a:t>Learn and Practice Skills to Get to Sleep and Stay Asleep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48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187624" y="1628800"/>
            <a:ext cx="3718519" cy="38345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cap="none" dirty="0">
                <a:solidFill>
                  <a:srgbClr val="0A235D"/>
                </a:solidFill>
              </a:rPr>
              <a:t>SET UP A SLEEP ENVIRONMENT THAT YOU LOVE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11" name="Picture 10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152997" cy="4725144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8100392" y="6275668"/>
            <a:ext cx="788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73E8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6B84A8E-947D-4147-9C67-B6EA5D518AA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2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17</a:t>
            </a:fld>
            <a:endParaRPr lang="en-CA"/>
          </a:p>
        </p:txBody>
      </p:sp>
      <p:pic>
        <p:nvPicPr>
          <p:cNvPr id="1028" name="Picture 4" descr="http://novadecoratingblog.com/wp-content/uploads/2011/10/panels_bedr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57623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5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971600" y="1412776"/>
            <a:ext cx="4464496" cy="38884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cap="none" dirty="0" smtClean="0">
                <a:solidFill>
                  <a:srgbClr val="0A235D"/>
                </a:solidFill>
              </a:rPr>
              <a:t>MAKE SMART LIFESTYLE CHOICES                   THAT TURN INTO SMART LIFESTYLE HABITS  </a:t>
            </a:r>
            <a:endParaRPr lang="en-US" cap="none" dirty="0">
              <a:solidFill>
                <a:srgbClr val="0A23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11" name="Picture 10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3152997" cy="4725144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0392" y="6275668"/>
            <a:ext cx="788114" cy="365125"/>
          </a:xfrm>
        </p:spPr>
        <p:txBody>
          <a:bodyPr/>
          <a:lstStyle/>
          <a:p>
            <a:pPr>
              <a:defRPr/>
            </a:pPr>
            <a:fld id="{86B84A8E-947D-4147-9C67-B6EA5D518AA2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92101"/>
            <a:ext cx="8229600" cy="9046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/>
              <a:t>Keep Active </a:t>
            </a:r>
            <a:endParaRPr dirty="0"/>
          </a:p>
        </p:txBody>
      </p:sp>
      <p:pic>
        <p:nvPicPr>
          <p:cNvPr id="74755" name="Picture 6" descr="yoga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r="18004"/>
          <a:stretch>
            <a:fillRect/>
          </a:stretch>
        </p:blipFill>
        <p:spPr/>
      </p:pic>
      <p:pic>
        <p:nvPicPr>
          <p:cNvPr id="74761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1484784"/>
            <a:ext cx="2514600" cy="2151063"/>
          </a:xfrm>
        </p:spPr>
      </p:pic>
      <p:pic>
        <p:nvPicPr>
          <p:cNvPr id="74766" name="Picture 12" descr="famlyhi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1196752"/>
            <a:ext cx="2133600" cy="3122613"/>
          </a:xfrm>
        </p:spPr>
      </p:pic>
      <p:pic>
        <p:nvPicPr>
          <p:cNvPr id="74759" name="Picture 4" descr="yinya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827088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5" descr="tai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207522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2" name="AutoShape 2" descr="data:image/jpeg;base64,/9j/4AAQSkZJRgABAQAAAQABAAD/2wCEAAkGBxQTEhUUExQWFhUWGB4ZGBcYGBoeGhgdGRoYHSAaHBscISglHxolHx4dITEhJiosLi8uHyAzODMsNygtLisBCgoKDg0OGxAQGzQkICQsLDQsLC8sLCwsLCwsLCwsLCwsLCwsLCwsLCwsLCwsLCwsLCwsLCwsLCwsLCwsLCwsLP/AABEIAMsA+QMBIgACEQEDEQH/xAAbAAACAwEBAQAAAAAAAAAAAAAFBgMEBwIBAP/EAEcQAAECBAMFBQYCBwcEAQUAAAECEQADEiEEMUEFIlFhcQYTgZGhMlKxwdHwFEIHI2JykqLhFVOCk7LS8SQzQ8IWVGNzg+L/xAAZAQADAQEBAAAAAAAAAAAAAAABAgMEAAX/xAAtEQACAgEDAgYBAwUBAAAAAAAAAQIRAxIhMQRBEyIyUWFx8COBoRQzkcHRBf/aAAwDAQACEQMRAD8A5xmIVKISoKIDs8wVrSzfq2sXezPkSbQK2ZipaTWgd2uYp1XvcOTS7AszBnd9bxOraSEJWGI3mSVE1MPdJBfeB9nLJxlEW0doqKgxlBteb51U7zuW4Aco8hQ7UdbZfxGJlzGUgNMc7qRvJNxewc5KBv6RFLmkEqsUpuq4vdW9YX5NfrAiUkEAl7+0QksaQ2Y14k69IIlBSVMA2SlFJa7AgudM7WuIDSWx24IqWtfeKSL6flFQdgH0DW0vByRh5iUkUgMCreBq1y1GXTO7xTxeHCAlaQyamKy1OQYlIvnU5a3w7l7R9n9YLMQbKDEAEEu49kCnQk5Q0ra2AFsNjS1xuvS1IBIu2T5XGuRGkHcFPpApum2dLgbzhhdns7XtxgYikErASU+0kpIOTJuWJKXAF7eYjjDJHeEoJpzYWI1zL6MepjK+LHinYcxEi6kBbFgxYF3uAHD8OGsRS6rhmADO6SwBDtnn6PyjsIpBmFz1CsxU19A9mHERRwkj3jwYB91L553B4dOMVhvGyjbCeESFJCgVbtiwNJz/ADaC2uvUQYlCmXSg1By4AI/LyewP28cYfawwyaSagb+092/Lnbrfi1oH/jCZJWU0upkBFilwTctvOHz5GN0MUYb/AARlKwhKUEgus1G46FjxcHpaAmMxiis74BQRRSov0PUvd+rXMVsRNnLtYg2BCmds30++GUOJkl0ssKcgsLlwAXLZ6fYiam06Giky5PRIlq/XLdShUVS1KJCiCd4KsTo1tIEycNWTMKXQFAVMdX5i55cjYxYn4VKmASSpRBNw2fHTSwAsDpBfH7RStEmWQlVIyoG5ZIZIDOMjno3SykpfA7hJMo7YkSlyxLShaUOVXU9SmoJAzSAFK0vYg6xGrBgbrBAJDAK3X9mwp4fN846VigF0Ecmd0pYtY20HA38YjWkonhKVbiizsTQ9yonXJxlkOsdJym6LRUUi7h59lBayJe6oS6Sy7sSadNG18YK7DmTe9FK0qQXJY00h0sk2sSmzcoFS9lzZaispE1JDCkBSXtoama4uMwIYez+y5ZaYibWgreggMLac+fOLY0+GI3GrRifbtZO0cWTmZ6h4JUQPQCF3FzCpieJ/9YZv0gpA2hime80m/wC0yvK9oXJ0qySQwJZ9Mgf6xRkCJChQoNqGLZF+PSqz87tY5hMIFYZJP5qlD/8AWJQYf4aj/hMBJr0u4ADAJ1bj5wb2UkdwhSiaEqUlXQ6DmQpXrCS4DEEyplKVCkkqSAnfZsiSUsarBmtnE+zlSwlJJq3vZchizOW5Pw65Qd2Ns5eIdSKSploU6LJQiUS6FH8x3rJuClJyMKsoWDZcfKCxWOGImiSkrSFVLVupdzfIgtkWy+zzjQmbNKcRQFWG6FEhTBrueQ4M+TAgMEnu1FUwglAUhKrkorIcc3q8ieccYSSZgKQSZizqWer2XeygSzuzOGe7QaEol2lLRSCJZcMgzEqPdrIDjdKQxZznrlHOElUVFKnHdl1DduQBmWNIJGTEwQl4Kb3iStUpkgVBLF88wkA5AX4NzjzGY0L3EJQiUKQqyU+0d0FzUQ4uXAYPaGT7BTIcPiVzJgKp62AUEsogWBLBnYq10cxW75fvr/zIJT5qACiUiWoISK5ianLE1KIJLAuAwZhS+cD6k+5M/jEDVQGRYfadX/cclmT7JCBlZKs7W5XixJRMrUE1ghIdO/7JAtqziPV7KXLUtJSC/wCQkByzOCMxd87jjFKdKnVBKg49kJ4AHhlm8KnF8DBzCqDOClkl2cEhmGlm5W1ytBB1JWje3QAQACxsagz6MUka53d4W8FPCR/2klQJLk3Bf9nIhiwbjBqVtjvEjdZQepQIbJxYgBy2hiGSDvYDDH4laVJIZcskOSA73dBIzBCiKVczHP4WStVSZf8AhSWqs97kWccPCBGFxqiChgEm9RAPR2tZne3EvBXCmqWDUpKjcE3JLMzH3ha+nLOUlpDZYwCJZZJZNSiWUHvSAygr8pIP3lPgMAUqDqqBG7Ym2tILg9fQRDJqdCpoT++AxCgQDUrVg1smp4mGHZak1OWAF2YuCXHHJ3J/4jPkbRRIthSckueBJDMM2uL30jj8OCHTnakuKeALHWws2j6kxHJFVglufhxOR0zvaPSopO6C5fVrj6g2PWDjlxRVrYqzUBa0kklSiLUsEkFgQkgcTb6gRaxkxO4lUsJKUgqBDLBVcqJGhduUVcSkpYBi4Dsl/wAwuXHPJ44TMXWaiVMWZWVwz3sM/wCYxu8S7vuZ3GiEmaJjBQQkkAWz5EGxLRWGIpBlh1KKjoQSo2zD6WpHXgTLjMWlZ3d0ocFiCk52P7RYtnlBPDSKUEhaUkpABUgKUlSjoTkcrAFm0joq5FIN9iniUlqV+2qlkEkMTmTe4zsz6aQLM2Zh10u60FwwcXDuRfKxZoK7TlyCjdcrATvAZABg7DInhATE4NYQD3a0lIJVMKs0jQAi3G184dKnQZNkIxy1rSGLsx1u4ueV/BhBYqpmrUCpdvZSLDMkdaWLDW7xQ2VnMUpL6AJBFWtwMwdX5c49lYlZBYDeLqCQ4uXIuTq3Nhd7w7dFLpDf2fwUybvzFBKWABcO190h7Eg8DY6OYYMVIWhQXUAgKc0sAhAYsWIfXTXpCThdpsnuz3gSpiEl3G8GIS4L316w1bMkqUhcmYhJAbfcpuGCWLWI4ccncE0x5FW34yUvcyH9JCCMfMWVBRmJQuwb8oSzB2anyvrAjaQAwoT+YTEl+IKFWHJqfKGb9KWz1yp0kzFAkyykEEZIU7WA9/XpkxhOm4oqSEKugNbowc82h93yKDULVSUuaSqptHYgHyfzi9LxxEoSxkSVHqQofAJ8jEGITawbKz31N3+McSxYeHzg8gNE7GbaRh8BMQ4E2Z3q5at3dKUoSHJIpUbhLkAubjMZ9hEFYpDAuEgaXIA+kENmSVTElIsE1LUWJA3WFnzNwGDixB4DsHmAbJExNTC/tDTzgydoUavwEsYaesAqKQpku4SErHsKZ7gXPACAEyYpCkLJprS6QnMAWS+V2u+rwx4GRRh8RWlhMTOl1HNwSAG8/SEjvlEhySQKUucgeHK584ko2M0G5e0Fd5LBchMw3DXsN1xam3qYuYmZ+txSqqCkgDJ7uDTzYfGA+yVgLl1BwFqJAzIpu8Xcf+tnLWkMJi1Kv1ytwvHOKWwK2IZchRYJBrU5ZrNbefg9nNo8eZwME9nYgSlCYskhK3SgWKmCmUlRdmU2hg3/APPFf3mI/wAxP+2ClHuKfYvDLQApahMWAQcvZcXD2e4e1gBpAufscTQ7qCyNxmCQbPVU2b6mxNnyibE7Wmb9VAl0gbwJKKrsCLjVtM+RjzA4kWKN5H5jvABrhyWGdvAZkCMCU4qwlHaWHMlCUpNRUxVculYcOfeJDaBm4m9KUh7G/vEZO1hcjXM84s7ax4W4STUlW6GIYNkxuDYRLh5QMpQUl3pILlkkvcgC6WJHUeEWTajuAi2eteaVgCzAnz8vlDXgKppAFQNLAkBt1vZKc+FvOFtEoBCTY1VXBDsdCHfQ3aD/AGdUt9aWvQ1WTtfW+f7zZWjl33OCuIlOAVKzBcZKSou9SWyfn9ItSA6QA5Kczm79LHPhqeEcY2X3gSpyACbFgwzu2eeh0vFxUlSFDdYWD2IDWfxd8uEZti8YtE+Gmqs+j5+d+ZziaUoXyBez6nhceXjHOGmByku7Dm7dNOXLSLlOfHQZ/I2Du8LpplFdFXETbhFNSixsCCA6rEuwNuWpMU5bTAEoPsHeSQXJD5cH0FoJYmRUkAUhlHM2c9Miz+YgbLlAVVqpcmpnZg/DTlGlStE8kWjnHYUS0grDAXHOz1EDpcRDjceiXTMSakKdhc3vmxzOnXQR5iJUyZkulKXaokq0LA87N/WAOLw3dOpTAm6WS40Zjw8W66tBiKVcB/Zk+pSlKLpLML2zYHMENFbbOJAqUCDxPusL5MDbz8I4VOIlIVLWFKZlJSBYEOynAcglgx0a+kkrD/qyblZaxDHOx3vN39Gisp6Rm9qB2FlqmolhRspbkKa7VHM3peCU9CSTSoLpNVLEjS4IHBxwiSQwLzCCo5sNTd+ub5RYwcwtuvm+lgz1afPOOlksHJPsuWlcwFWaVAi5uQLO+uT8YZsRjSXBpLscuHAE8W8oCqVvJLJqF+Zucj4mJhOZJUpx4Em3LPwjo5GlSGoSP0qSbSVkualOeL0nysfswgyJVRN2YE36iNK/SHLEzDVtZBSU8d40l+GeUZmC+XD5RoxO4iyW5f7UTx+qkAXkIAWWF1FKS7gl3DX+bwGlD4fCPp6iSokuSXPVzHssO3jFapCsduwxQlChMO7MzRvM0vvCpamS5YHJBcmlyziEzDOpRQn86wLfvWYnnrGwdkMCgYbDzClyZQvwe56RlyiEY1etOJX4hEwn1icMuptewzhpVjJKwZmy1mslisn3X3yog5XKkxnyFMX5g+UPUraBRhhL1VMmBWrbyHfmYR0ZQ8RWXVqYpI90qtpVmOYu3SDeHwRFJzCEFZfWsqA/0g+cDcLIqSgEM8qYol80pUHbmAhUF500AsUhJVh0pI4VEkjlZZEczkVNoYUoWAVXCTd7OyA3MZxXrl8D/FBrauzSqTLnKO6SpNhd6lM2QKXYG/CxheYe78frE9mKwzPwBlpWkrLLAAWxIpZmPvCwNr+UDpUqdI/WAIWkOOV3GVi99Ih/tedMQQouFXNgL3YhhkOA4R0rFLCaVMbEdX1J1bSJqE+HTCeCf3yg6QJhN1j82eY484I4PClQpen3joxIF/Foj2XICg4YqOSbuo8Bz0gynEpKbsN9lBJUQFBR3VUhgDYW18oKhObqCFtEUvDLSUvdySwDMwUTYADQQaVPQSGVSaTUWZyx5CzgFr2fi0CUFRWlwApKVFyeJAGfAE356wxyylTKEtNeSSCRkdaeJt9tGfL+nJalwUVF3AzCpLXJYXKgA5YcPobdBHuLsKlLAFns7nTwZ7i5ivhsKVKUEO4spjZ7BhbLK/O2Rgnj0CmhKiSWDZU3vzL5HO55WySmnKkPuQyVpatS7qNhwaz2sM9c7HUGDMiaCApqVNvBki405EW+8gUtJ7pRsaWs3Hd8AAAON/CLaJCk3Gajcnrlnm2l+t4rJJ/sCM2gkpabhRzy0Ba/o4v04wv4mcpU0BSRSDTcEpYqdx5/d4NJQUqEsZ60mz3ux6ktyjiS5WVEKzbM3J15cfADoG9KDJ6hZ2pInyjwS7OHYdfvTMxxIwa5iEnvGCQCAQwewsXu2eTMDDRtRKgCJftqcDJmZ75sBdtYWsLtcpBTPBvZQpDKcG4NiMshcNqxh4yuOwjikR906Rce0CpKVMnMixvoMxodYmxtO6EzCkqAJBYh7gkszb1nbLhC/i56a1FJLOWDMwd8vl1i3hK1TJbs62BSd0KTTo2tNLNmDyh9Itl/AzSpRK3KUqO+1jTdyz2I+OrRfwgtqxcc2DuSOWnUdTSwm6kpmIddITvOL1AO45DR3i7Kl0upAKwwe4LpAaxOnOOY0S4iaayktZ7Hjy9TF44lJAd7bzg6EgB20vrp0hemzSCCHCvyt+VtcrteOtnkFLH8tr2Lhw76l9X+UcyvBP2oIm4eaEF3llTDggBWTZ7uhy0EZUgs3h8Y1lU1pc1VlJKF5pzcDlkwytplGSAZffCNWB2mLk7FfE+0ebfCLGCAsTkXHwiPFC79PjE0obqTzIi/YmjY+zCknCyRqEJ1NrDhGYzpIO1JiWt38yz81OX9Y0js3uyJLf3abM7kpB0FmtGZ7amFGOxKhmFLPR/6mMmB+eRafpQSwCgssDurSulw4Dzl3HCxz5CE6chlKHBSh/MYfNjbK3ZTu4KkeISkn+YqEJeLQBNmDhMV4soiNS5JMLYgsrDHhJSCOImCZ8Uv5x1OJmz5h1UQ3mw+UU5SlHeN+7lAg/xJHkFNBLBkySlQIKilDvmlTqf/AE3jgDphdlJmYcImPdISGzQoKWoKTzcj0gpUfeV/mGB+DWVoTmlfdgk0G5PJuIMSfrOJ/wAsRkfIxmfdmXKSkhyl73IdRLUizZC+rKvHM3Z69zO4GjkE6dYsLSqaCQs0hOvAO4t7JzPiYsylEFLMSQyr+GfHiIdyaI2e4oLlyQwCVXsxtzzz0bSL3Z/ELVdDJJlmSzh0TGUZc1jmN6k8KecXUSJU0d2o79JbNuTaAizhrsfAVsTAyz3dyBWLZkgrYjqB8BGrpM8sMd1t/gddP4qob+0mFUAhakspSEOgflNASsNmxWCcuEfbDnM/skUgCt7Md6z3Dkhjy6AvjuygUpBwi3Wy5Z7wUpV3UwkqJD3dTC0K6pMyStaZyf1oWSqo2NkjP5Ac8hGPrpeNK67BhjeJVdh7Zxaa9IKSSAxAc52b4Wa0GZ6gogrDpawYkX5m7fXnCpIkJ7wUKYA+02hcgXd7EaDjBPDrKUXmKUWYsTS2THjxu1xncgebKFvZjJluwTMYFyTTnfpTmAAfAx5iZoASAXUGBA3ntmB1u/OKcnEFFgkKpLE3tYa2yL/8xawoBc+9UyQQSCTZr82bV+cMtmBslM5S1B1bwukhuBd7crDnHuH2ihUw1TENc3Ve3I3d+hhb7VbWWkBKEkOSCq1QAsrxLjwePthJercBBWiYhmIEtSkBXFgi7x6nSf8AmrPDXKTX0RyZvDGufMtU1ic9RYUjR8uloFbXxO6omQFlNiCobrFP5U+05uz6cot0mX3qVBQBWtSQlKXCQTTVzIbqOBJePB4UVOBq5zcjhbTW/wAoy5+m/p5tSf0XxSU1fYWZQSSe5SHqSqtdKC9yaUEmxZrFgBo8CsXJUrEBKwU3cgHIFgGJs17HnDh2hZaglCQFgF3AdRtkQd3TR+l4VtqzHxG8GoQPZP5jvODoLiw4Q2G5AfIYkqStctABTTm9xU5JLet/ne6qYlITTkkukPmR+YgXKhmNACYF4icgb0oqKleFgxL3fz58mll4tS6FKTe4JAAfW9ukGmh+AtImywkWBc7pzV7vXpwfrHkuRnWoKATce67gajPWKGDRxCrWBYhmuX4OLtaLwmVKvT1Iz5HNh8+N47fuG0UtvKokTAAD+rXwFLgh8r62+bRmg1h97YSynDFaVOFzAkhhYFCsiHzbjCEI04Y0hJckWNTkef0ixhywHImIsWHR0I+kTSEm1uPz/pFRTU+z6j+HlhRNNCBZrbiTn/xrGdbQlCZtFac0qneYcEj0h52RMmfh5VJCQEhJBs7AZcfG8JU2UDjppOSCpWfAExlwqpyLZOEH9nbSDLUT7U9Sk2sxmMG83hNxyAqfNbKtXxJhz7OYcd1LTme7JItYmYlY9CPOErEoabNbJK1D+ZQjQuSbJ8LKcCzmhm4gLS78rGCGFw9YBdyQZivMv984gwaNxx+WWoFuKrF/QecGNiTUJEsEEkoIP+Jw3mfhBFLkjtIZaWJSSGCnDFxbNy7Ae61uET99iOCP4x/tg7hJCZSBuAE8g+ntEalni5+LHFf8sYpT32RVJmVSgUDdAUarps5SEuQXFs/jBPYEqtSxLEwuxUVJe7q6kEXcfVoHzB3bF6ytyB+yC5F9QD7N7eurfod2SJUkrLEqJNhYAEs3JoayeKNu32E3D4B8TKSM7k9AkwN2SpcjFMEghM07p0IJBIsQ2rNGh7VKDjVzEJAtQ4GYBuW5nXW0Ve0HZKbMWDhCkomKK1KUulQKnJDEORezExoalo2NkJR1W9gtj+0zSMLiBapTKS1xWlyfBQA8Y87eYBMyXLxSBnTUro7EtfV7e6IHythBaU4dUypMpCnWMgpiSoDUAu0GezkwYvZypRYrSCKTfeTdLjqBEc+Nr91/KJSqUNuz/hibh1KpACUMEuTlSQpSX4MyXbg2dosSGFALpUU2uwcACnVrtk1nMVZyq0rsXQp3ChckMrwcBm4x1IxExW8EmlKXDhVLML2GZdh18YyJGdMv4TDkKIUCGsCCS41DHieGo5xMhDKASWTnUSXLtZtBfPoOcUJc4rQAQc2Ads21JF2DN66QZ7N7MMyYbEpDuCLEk2z+PLnAhilOWkFix2lUFrlyiSolVSlMOADONDbO7jz87N7BxNa0y8WZSkocHeAzDhRToznXKHDtxsOYqSRLJChdLcRcW1yby4QP7J7TeojDlU4hrj9X+9U102exezR6zx+CkoMrjqSdos4jBLw4/wComKmrJAM25BBCfZd8i7nV/CJ8ElIcLO6TmbEk6PmMntw4ZPWHlhcpIWynSCXGdgXbS8JXaPZkyUvdbuyXSW1HH9ocYzZcEpO1uJYubRwaBvmepbkJSkXVUXcAFmGQyAtnk67Pl1LWUuogvvkOwGTi2Q+EM07vUuVBKks5BBItygDgMMFoLh1HjqXfqSfrDwxyS3OtEGEZjv7zsz6Pn98zF3DzSopCmZOQAzPPk8SIwA/+nlnqDFmThaS4kIB5Ejxjnjb7B1L3OZOJAW6yAoWtryLPdnzA10ghLmISHPsmx3dQU6ai/q3GKqMLcnufa9rezcEHN7EWiaXhLMEFID2exBZxly9YTwX8jakLna/EEykizGYCGPBKtMxYh+Y8SqYuTSQOKUnzQn5vDV2xkUoQGYVFj0TyFuggHt9DLQm1pUsgjV0hQ8gW8DF4JpUxGDSl0qGt/vzeCuEQlSCCWIuA3/20nPwPnA6UL+v35xMhwS2X/wDP9YZoCY5Inn8OmgqU1nuKTbzZsm+kKpmBUzFF7kFtXABf0v4GHLC4GWZaCJajYEFzqAejcoU5iEy8csMQlwkjkugH/UYlBU3sPKVjHsUJCwLECQhQPEPLT6hEIs01Kmke8V+FTP8AzQ3bLmJQgKUd6XLVJV1TWsegCdNYVNnSiVhPvAjruv8AECHSFZbTOaWoJtWtXUgtn0JHrBDAgmalrsRnwK1em7HmysEDJlzTpPCSCLMFJUT5aDgYOYbZtK3F0hr8KQs/FQjmzkHZS6ksHukg9X/5ij/Z37fofpFvCrKHbIgs6Abkve5cfGPPxk7jL/ykxnUWGwRiOyc8yu7UlCruGV56DrlDcqacHsSfOlEJX3QKTwUQlIPXLxirK7QyNJg8QfmIk7QYNU7YkuSlnmKlpclgyVhTux93hAjilCS18FIJaWo/Aj9mu2He0pXacByZbap05kHweHnD7fmFNAEsOGci9+bxmPaT9GuJwkj8SlaJqEt3gSCFIB/NfNI1IyzaAGCnrQpMwFakyyFLAWxYKFw54kBtX0zjZBqW6Yrk47NG3HHSZMtaAuudNBlkJBCZYNlOr3mewiTsWRLxRpaidLJDWDpIGWljGddk1vMCmXMcslQQpKQCoPUs+0RnYZvvRo4wQlTJMxK1MmYBSWZl2JfiTT8dYz9Zs4tfJ2J3Kn3APaNIkzMRLSw3yaWJCkrOZI6j0ipLB7gNmotc2LjQk2diC9w4tezx2h2Wlc9UzuyqoJcg8gLh7BuUCpeFpACUhkilD/ltckC5DOCHyJzjBKajIm1uBdlEzE1VAqABcBy6QfoXAtYxoPYXDNIrZqyTnwLZZNwhNk4CYFS5hD0khIS6hSagBo2n5ReNF7Pf9hIZmt9tGno1cm+1HNnW0ZVZCeAfq2n3zgevASpQIlIpJSz3ZIOgBy+kS4nGNMKkqSWszxWx2L70UhOYax+DNHoqnyNTR9gcWqsM7BPk2nTKDG0cMJssjxHWKGA2cZctZYB0248bmJdnY7JJ6dIam90LL2E/tDLCMPNP7LfxbvziPYmzQmRLe5BJNsiQYIfpCw1KEAZTJyen5iX5O0TYOW6E6MOXLPygt6pxoTiLIBhQY+/DCL5TwjmjmY1UQsr/AIYMLRyJQ4ReEvjHKpd46kdYjfpJkDuZTWea38ioTe0gvhi2eGl58HUH++EPP6RQlsOFKAda7EH3cyOD0g21hI7TlpiZQ9mVWhPFu9mEeDENGPN6y8PSB5WZ6N6xZQq/3wb5RWSHPMj5RcIufAxMY1zZUhIw0guLykW1G6nOM17bSv8Arp4Ft1B/kln+sajsVQ/DSS7PKR6JTGZduW/tCc2TIy//ABy41ZV5SUHuDFTf1awTdRJ8aCfiSIr7ImFM2WoFiC7+Bj5f/bPH/gR9s5O+NWCrHiEk+ptGWioe7Pbye7bdHeLFsylBAPh3gI6Q0bCkkpAVrTxGXd/QnmIWdnhMtKGJDqKarPTOkhKfF0P4nJobtlzwVJHBZF+DgD0+UCPqX2N2DgwY4R9+EHu+oi2EK4g+cSd2eXmqPS0oyWzEJeOfP6xpPYHbQxGHEqfKACJlKQSC4SmsKbQsFnk0ZtPRLOQSnxX9I7wOOXKCqFkA5gGxsRdORsTnxjDnipRt9jZhlUqNuklM+RiZcxFEoqmSRU4UpNLGxvmSx1AByvGPbFwmzTbu8VMSsNvTE1WLpZKZaXBUkWU4ytaLXZ7aaly8SomqYEFlFqt4tZWYz0tFHs3hwlJCmCUkJpOanKksm4tcOz2HKI4mknSK5IO1b5G/s9gMEg0o79AGalKqSkJe92B5Ugvo8SY/aS5K1IChNQpiiaoCl3Ls+axuuCCzHrDfhMDIThlL7tKSlBU6bGwd3Gfi8YeqZvPWeN31846OnMroEv05D1svtJiUuVyFFDApWpVyC7gDRmgqO1QzXIV1b5mM2l4g3NTHO5Z+e9FuVtDEaTFK6KD+QPpGfJ07bsjJtsf0bckLc1UNdlJAbpxhi7F7cE5CqSChG6PeKgSC9zqGjKGnFitCjoKrP0+9Yl2bjZsiZUlZRMDhQDUnfCsrgvxfUwcL0RcUNjjqe467YkzMHNXMxFKpC1FQmpBFFRelYHX2vhBPZPavZwZ8ZIc5DvElvEZdDEO0sGmbg/xEzELNCCoqsEXU5dIzLbufTWKe2O0KpryMOhWHnJN1LEq2WakLLWLtSSd20aozTVsZxd6R+kYyXOQTLmJWkuHSoEWsbjhC1hppBHp08oBbFO0FCaBMK1Jd94AlYSwps1tQWe/WCGB7XSwFJmusE2CQykjiVLUHbJgHtmYeORRJSiMCMSjFCbKUgmiliRmohwQ4sxcPA1JKVlBswD9c83bIwvbKIE+acPiZjK4pDEJJIZzzVcjWGOUkAWJOefMk6DIQcW+Q7JSgdFfUc2PxaPgRz9b+kdJX43j2oNr6RtMp8fv7MfOeBj1SeZj5ucAIh/pRlvLkKI3krIHMKS5/0iEXa0k7s1t1eXG9/gRD9+kmYCqRLOgUrzVLSPUmEzbWICpUoJDAFk9Ey0A/zOfLlGTM/OXgvKBkjeHQxbbI8viYqfmHGLaTZI6/H6RMY1/syurCyDf/ALYDMfy2zOlnjPP0hS2xyj7yEk+VPyEP/ZBT4OUeRHkpUJf6SpTYyWo5GWkNrZa39I1ZPQRj6hQno/Vpz16Pu/IxLg5gCJo/MU7p5pUkn+Wryi3tmWEJKAxInLS7aAS26QMkrIuNEn1t84yclhimoBC0oLoQuWEng7B/5j1MM+CloTOSxJJnM2T7xIUfJvCFRDJRMHvYcKH7yVqSD1pJ+8jewJneYuUTcEgtzoJPrBgrkvs6T2NJb16R5T9/YiNU0Dxy3TEe7+z5D6R6JlMUlIVy8Qk/FJiTGyj3ZUyA3ugA+Qb4QfHaKWr2pKetj/6x9tDG4aZKKaWrs6UgEEM0YpJtUaounYsbFrFSqSUWCmsLEKuerQz7MMtczFESqKZdVDlTKTMdRD5bwACdHPBoWe0ZQgoTJUQiXKS5VmqYtSiSBlYEdQl4bliV36ZUtNBxGHQpaitQerJ0oUBUSCVWyIzcuccVGDf5uNKbch32tiRL2bOqIFUlSR1WKR6mMaMvV0tyUH8s/SNVx0v8Rg+7WSChSUqo94AZEi4c8BCxM7KoP/lX/iD+BuIzdL5YtP3K9TvK0KcuXLJZ1DofqkRaOy77k9KhoLE+haDK+x/CYDyIIHo8cf8AxJfFPm/lUmNDaZACzcBNTahxxDH/AIizIwq0tWkoKrJcEO7XvmMr8+cTTNgTx/43HDT+RQMcT5KkUuGv+3nb3w48zEMkdrKY/UPu15ykbKWlYIVUEKGjFbuORb1gdtPENjlsGYyl9SZMr6wS7UbZEjBy90LXMICUlwzAmvdvZg3MiE7E9o+/mViWkzAhIKgkJDISHJCc7kB39kJDcI4cbyY2y85actmp9lFoIWqX+ZTqP7XfTBnxazcoyfbc6jETkhWU1Ya+izyjRP0ZYgLkoPHvFG/tKqT/ACiotzJLalGxsyVMmrJExKlrUqwCs1E5B7w/U+R0jLLfcEIxyxcK9b+cXJPaCen86x4vHWJwiRZEwKGoWE/YiirDsbhPn9YzrIiT2GnZvbABhMqI6s3RvnB6R2pwqzvLUk/4m+MZpiJChk3FrfKOMOsfmbwIBHm3xjRj6iUe4rNmwK5at5Exwf2iX84tq8D4aRjcrFpQHRMmJLaannl84sp7TYweyupLXFiTzLXeNUOqT5R2kv8AbybXjUpSLSpaCpucwG3Gyk+vCFvtOsBctCB+rlpUAeKqjUfKj0iLHbVVMnLmrLKWmkgAiwAAa+lIOcVcbijNUkBLAEkWL3Iz6ACJylqlZWPFEKgxTxL+hEX5SLJszKUDyZJPnYwPUpQmJJzAJbpdvSCHs0jUVP1KE/7jC2Mad2HWVYNDl2UoDpUbP4wo/pJnd5iUoANSJYfxJNocewwCcFLfMlb+ExQ+AAhS/SIyMfJWlry0kgfvLD8uHhGuf9sivULu2VpKZaklwXUTzUtYHoiKKLSzzOfLT5xzPBCUg5OW6B/6mOvyJ6H0DxlKhAqUKnZzKpB4MsBx1ZQ8ecNPZGX/ANWkB6U1gGzsEs9+ULm050v8oLmXLKX/AC70uoZ8Uk+JyEM/Y8g4lzxLcqgp4bG/MgS4NDAHF+rRx3yfeHmj6x4yOLcnH1jvuU8/SN5mMFZswfF4PdncL3ikIJCUkuoqyCXux47p9IGmQsW3fI/EiOMPi1S3AmFIJBzQQG/eBF+EZWzRQd/SRsSW650pu7ldwJbJYKCrF1MywOLu5L2zG7Aw6vxBmTHCpSUpSm7qCzWHbSkvp+WDEra652BImkEy1upskgVJYAA0mom5a/CKs1lTlrAdJXKA6pkSUkMxcPVZjAS/Tf2v9jX5kPuLLYHGLSWUnfBYZpSk5eDMbxmyO1E8apPVI+TQ47b2yZcidKVlMlIIVc7yjSoZ3FIztxjPDLSTZaD1qHxSR6xLEub9x8j4+g9J7aLHtykHpUPmYuye2CT7UojooH4gQpzJJA/If3VAt5RCCoflPkWitInbH6T2rkHOtPVLj+UmKvaHaEmdKdCwVpU+uRscx0hNTiBxb75wT2LMPfAAF1btSBvJBZyNPSFcE0NGTsJdvcWSmSp91IKRwcCxdxq5in2SwoXiEpKSEhEpJH94MQtINTjIpfLqDaCH6SsCTLk1qmFUoEJMxqlCYZZGTOAywPHgIpbXcqwxl1VzsPJDvcrTWl7aOA2sV6fGlHSvdByz81sa+y23UScT+GShKEoUpLVqUXBCSCVKOo+mREXF7CSol1IKXu6bt1ckawvbI2UFy5+JppUSZzF7BIKl5ZgizcX5xc7R7emyFS1JopWiplpc1AkEEgvk3i7Exkyx8RuuRk6W4SmbGABCTkWZClAZPq7EFtIoYvssVJeo8QFAG/VgcoHSu3CsyiWDr7V+nDqIsntWlRSUpTzZZ+FIseH/ABGKWDIuEc9DKauzUwfkLD3VA+hZs+MUsfsNaLso+B5cQYPntSoH2ElPJTtyYjP0848ldqJKrLlEG7FN/vz+UTayrsTlBdhWl4W7KNJ4H56RJM2eRklXVDF/EGGxO1sIql88mKPZzzzbziL/AKN3StCVHOlZSb8wR5HhHeLLumI40Ks5ZAoNKgffDkZXexfTWK0rFLQbpSeYF7ffqbw8/hJMxnWiYOCilRGVgQxe2vEwOxvZOoju1JSDoTa/Dhb71h45l3OpitiDLXUpdKSOAUM3c2cP9Y8ROlkF1UkXBYkFyHBa4gwnsdOrD0BJzIJ9bRWxXZielTFAb3hcC+RDWLdR4RaOSHuHdBvYHbKXh5XdhC1pCiQQBqXUxJ94lnHraFrtftpOKxAmJSUfqgllM4IUo5jrnFyRs6bLVdNYIypz0CdPKBfaOWgzf1QDJliogEXrVm5N7hPhFo53LygS3K2NJFKSGfeybNIA8GAPjHGCl1BT6EAf4gR9Il2tMNEl8wFDmKUyk3/xJWehEXuzkhBBKnvNCQ2YpT3jjnut4wdWxSiTC4Ar7grYBcsgc6QpQ8bJ/ihs7JSz+IlWzSCS+ZTLY36gnxirsuRVLw5P5FTFt/kFQbQEFbeHiw7CSkLlikbgMtVrEprbxu3lBhPzoLWwzKQfD75R9Ty9DHZIAtw0p+cfd/yV5j6x6NmQxMYaW3tFPS//ALRHiMCSncqUrR0vnrdTFs2tDbK2FKA3SsD94/CPD2flaP14eQEZdRpozXaGKIQz71S0KsQFAFIY83S/UCHXAJE3BmmnvETgtQKk3CUGyVPSot7pazZ2gB2o2ElOFxE+u8rEJkBLM5ISurmaSLclHqW2Op9joALd2V6i9RXmeAB8I5SdOP53/wCga7hHtk5w8lhqxVxLZX0cE9atYTnPAeQh1UoKoSsmkoQDuixuyi4IDuAR9Ikn9mpatQDxCQPg0dFpIL3Eis6BukdDEKyKiBzDwzr7IXtNt+7/AFitN7LzU5KCvEg+TGDaBTAAUk539PrEZxa0Ed1uO+8wJAALsogkWd2uzwRxeyFJ9px1S3q1/CIcJhB3yEkEkhZDMS6Ja1Cz+LEFwkjMiOdHIKbEmzsRJRKnSjPQuoSlOUlJDmmpgFAKBVS5OeTiOMNjErx+DTL9iSUJ85qlP0YpiliMDMR3UsLpl71LOAN8Vg3s9TOGsRHWxZ4V32KUQF98hbG6zVNcsEgur2XYak2hsEqlTOmrRpZwhl4aeGA/UGWHPvlYe37wPH4Qo9py+Ew6xospB0yLAaWpbJ3BsHAjRcetEyS8uWte/LU4SosGBvqFJsSCxEJM6QhWHoWSkImKSCA5NLpYhqtDpwOTNFbN/ZSW6X0IvePn8BHwUnUeI+jwV2hs9vZCz/gIP+lJgUtBSbhjwI+sU5JE8uYgZLV4j6ExZkqQ91gHi7i/JoGECPSgajyP/MK4hsNjDIJG+G4/f1iKfSmxI5EFJcc2JgSFNqW5j5vEzi7ENnoPsxKWOw2EJTZgi/HS4i1InTE+zNa3vEeBcfbwHKLMCnPjy+9Y7ExtPXT6/wBIzywsFINjbU8C008uEd//ACDED/yP4D6QC70Aag+ke/iGPAdYi8a9gUxnk9q5oN0IPG3/AD8I8n7Yw05++w4dQAUU2Kg+RNjoPKF9Exg4J08Pu8eqW93GnCF0JcbAthfaGEwM8C82WoVEXe6i5d8784u7I2TKlgd3iApVZUKksQSgoHHL6wuIEwiyHHG0SziUHeS3QvBuVVYVNjjI2QUyVSxcqquNCUJQluDAN4DiYu4ZEwIdQpUVFSgcgVAKOTWCiQ2rQmSNpGzTVi2rt8YJ4fb84WqQvTNvW0BTmnfIyydmPOy8eVS94OpgWD3qyIdvKJfxa/7tf8Uv/dChI7TG1cvqUnx1+sR/2thv7pXkP90bl16XMWT0r3K6dvS7HdA4ur5pt5wRXjW9pCx0TV/ocxm/9nJDd4VofUpBST+9V8ouy9izgP1S3HIqQfB7Hzi+kpZW7Z7RC+8w8shYnYiXNBGikyjLKSOJJHlB5aTLwOKliwlzQjVqgJSgx5JUq3MQvK2XiJSu9EtQUPzgJURz1849n9oVHCz8OshSp86XMqsKTLSxcMLkBAtwMDg4ZsPgMStUlaFSu5YCYhQJJZgWLOdWum9y72agIRkdoMRLASmWmlIYVIWNOJLEO7NpFjAdrlmy0udKEv6FTwKYdhwj4wCV2hQBvFv2TLWD6mO8P2jlK+1/7WB8Y6mGw1AftEVjuFyqRMGIQlJU7AzXl3Oid+8W5e0EksygejnqwJPpFLb6kzsPNQhY7wJrSAWWCghQ3Td7cIBxS7c4GagmaEqTQru5h3GJM2UoEBJJ9oap/NyMc7U2fKTgakoQkpCSkhrMtIzs5YZ5xR7c9qkYsYdMsHvFlMyalslJSE0gjNzcN/SGDa2CP4GZLJciSb5OpKXfSzjpHHDztfCSAidJTuGYrcCARvFEvJrXfxLm94z1ODXNlzZaCEqE9buSMlqDEAEi7kC43nuTZ8Ti1KOHnS1t3smStwAUqqHAjJmPGw8Ujs1OK+9U53psxV3tUslufXrwMEZtOKQLXsTGIG6VN+xM+TiPZMnEp9tM1Q4mlQ8QoFocgs/Y+cdNy9YOoShOmpUPakhjke4RfwAimtUg2UEpPKWpPwUW8ofY4XLCrEAx1nUZ6JGHJY1J5hT+hQPjEv8AY6GJTPAH7Usj+ZJMOUzZEk5yk+X0jg7GlaJKei1fWO1AoS07NmJLhMqaNGWC/S4MRTlkE14cga2UB4FoeZWzUj8yuha/pFgYcpyPhCthozz8VKIbuyH/AGj9Y+TLlnJwWtvH+h+/J4xGzkK9pCVc2vFVWxZH90PM/WFYaF+Vs1kuSvoRZ7trfyjrDYNOYINhmHHQuAQRr8YNr7PoWNxRQeii7dDEErssoORNHr08fpEJY/k7T8HKNlhDKND+0llEA8OOd/m0cy5KK6VVE6Mt89d4G/WC8rY84sK0FLHeObaflcjLW0SS9gkF8yA+RAHi5vroDGOaceTnD2BasHKKS002uyu78QGYv5iKYwTt3cxGeRTd7cH8oYTs02ZCBwvxd7EFjnaPcRscE1AGWTdwxB45Nvc4nrruI4sXF7PxAFkJJdt1w/38497if7i/40wwT8DiB7KwRnkH+7RB/ZU/3/QwVN/AC5MwiVe0hJ6gH4xXTsuSC4lIB4hI+Ii+k/CPkmPaK0U/7LlG5Tc6hSh8DFRXZrClVRkIKndy5PmTnBUm8dxwKKa8Aghr+CiPUGBU7spJLtUl+bt53hiaPimO4OoVf7BmSADKFfFlUn+FTjyMV1YQLLzUUk2NaqPLcZUOXDwjxs4NnUKA2JLFxWgaGoP/AITQ/rFmfgMPNSBMXPY6GY78wlz8IPnBo90DmndPmloGbQSEgt63/wBTweQAvAdmsLJmCbLmFKhYd6AQOYCqS8McqXMUCFqQoEZoBFjbVSoo7PU6RlloAPQRN+FQUksxbNJKT5pYwgxDsrtKmTsxlrT3+DrkhBICl725SMyB7PJjFPsBKpwqbasH5cDwv5vwjNtqYpa5yqlEusvza3yjX9kSwmRKAsKU+rPn1jmcgiZZ0eOAVBuHHz8o9kG4iZUA45lrf7+sdKTERN35/MRZ1EccRtHIb7ESrz8I4miOOPDHyfu0ffWPiLmOOPFDlERlDSJ0x8kRxxTWgjj8o54N5GLrRBOECgn2HmA8vFss7nKJkTxTd+hez5XEU5gvHMlZZtL2hJQTCmFVLe5enoWtkx+fS8RYlQKwf1gdnRUc/Ek+rxDhTu9Ar0Fo7m3F7xlyYIsbkthbeyKbZjMW0Pn5x33A95X8MV5ZzPxvoI4pjI8ai6A4n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Book Antiqua" pitchFamily="18" charset="0"/>
            </a:endParaRPr>
          </a:p>
        </p:txBody>
      </p:sp>
      <p:sp>
        <p:nvSpPr>
          <p:cNvPr id="74763" name="AutoShape 4" descr="data:image/jpeg;base64,/9j/4AAQSkZJRgABAQAAAQABAAD/2wCEAAkGBxQTEhUUExQWFhUWGB4ZGBcYGBoeGhgdGRoYHSAaHBscISglHxolHx4dITEhJiosLi8uHyAzODMsNygtLisBCgoKDg0OGxAQGzQkICQsLDQsLC8sLCwsLCwsLCwsLCwsLCwsLCwsLCwsLCwsLCwsLCwsLCwsLCwsLCwsLCwsLP/AABEIAMsA+QMBIgACEQEDEQH/xAAbAAACAwEBAQAAAAAAAAAAAAAFBgMEBwIBAP/EAEcQAAECBAMFBQYCBwcEAQUAAAECEQADEiEEMUEFIlFhcQYTgZGhMlKxwdHwFEIHI2JykqLhFVOCk7LS8SQzQ8IWVGNzg+L/xAAZAQADAQEBAAAAAAAAAAAAAAABAgMEAAX/xAAtEQACAgEDAgYBAwUBAAAAAAAAAQIRAxIhMQRBEyIyUWFx8COBoRQzkcHRBf/aAAwDAQACEQMRAD8A5xmIVKISoKIDs8wVrSzfq2sXezPkSbQK2ZipaTWgd2uYp1XvcOTS7AszBnd9bxOraSEJWGI3mSVE1MPdJBfeB9nLJxlEW0doqKgxlBteb51U7zuW4Aco8hQ7UdbZfxGJlzGUgNMc7qRvJNxewc5KBv6RFLmkEqsUpuq4vdW9YX5NfrAiUkEAl7+0QksaQ2Y14k69IIlBSVMA2SlFJa7AgudM7WuIDSWx24IqWtfeKSL6flFQdgH0DW0vByRh5iUkUgMCreBq1y1GXTO7xTxeHCAlaQyamKy1OQYlIvnU5a3w7l7R9n9YLMQbKDEAEEu49kCnQk5Q0ra2AFsNjS1xuvS1IBIu2T5XGuRGkHcFPpApum2dLgbzhhdns7XtxgYikErASU+0kpIOTJuWJKXAF7eYjjDJHeEoJpzYWI1zL6MepjK+LHinYcxEi6kBbFgxYF3uAHD8OGsRS6rhmADO6SwBDtnn6PyjsIpBmFz1CsxU19A9mHERRwkj3jwYB91L553B4dOMVhvGyjbCeESFJCgVbtiwNJz/ADaC2uvUQYlCmXSg1By4AI/LyewP28cYfawwyaSagb+092/Lnbrfi1oH/jCZJWU0upkBFilwTctvOHz5GN0MUYb/AARlKwhKUEgus1G46FjxcHpaAmMxiis74BQRRSov0PUvd+rXMVsRNnLtYg2BCmds30++GUOJkl0ssKcgsLlwAXLZ6fYiam06Giky5PRIlq/XLdShUVS1KJCiCd4KsTo1tIEycNWTMKXQFAVMdX5i55cjYxYn4VKmASSpRBNw2fHTSwAsDpBfH7RStEmWQlVIyoG5ZIZIDOMjno3SykpfA7hJMo7YkSlyxLShaUOVXU9SmoJAzSAFK0vYg6xGrBgbrBAJDAK3X9mwp4fN846VigF0Ecmd0pYtY20HA38YjWkonhKVbiizsTQ9yonXJxlkOsdJym6LRUUi7h59lBayJe6oS6Sy7sSadNG18YK7DmTe9FK0qQXJY00h0sk2sSmzcoFS9lzZaispE1JDCkBSXtoama4uMwIYez+y5ZaYibWgreggMLac+fOLY0+GI3GrRifbtZO0cWTmZ6h4JUQPQCF3FzCpieJ/9YZv0gpA2hime80m/wC0yvK9oXJ0qySQwJZ9Mgf6xRkCJChQoNqGLZF+PSqz87tY5hMIFYZJP5qlD/8AWJQYf4aj/hMBJr0u4ADAJ1bj5wb2UkdwhSiaEqUlXQ6DmQpXrCS4DEEyplKVCkkqSAnfZsiSUsarBmtnE+zlSwlJJq3vZchizOW5Pw65Qd2Ns5eIdSKSploU6LJQiUS6FH8x3rJuClJyMKsoWDZcfKCxWOGImiSkrSFVLVupdzfIgtkWy+zzjQmbNKcRQFWG6FEhTBrueQ4M+TAgMEnu1FUwglAUhKrkorIcc3q8ieccYSSZgKQSZizqWer2XeygSzuzOGe7QaEol2lLRSCJZcMgzEqPdrIDjdKQxZznrlHOElUVFKnHdl1DduQBmWNIJGTEwQl4Kb3iStUpkgVBLF88wkA5AX4NzjzGY0L3EJQiUKQqyU+0d0FzUQ4uXAYPaGT7BTIcPiVzJgKp62AUEsogWBLBnYq10cxW75fvr/zIJT5qACiUiWoISK5ianLE1KIJLAuAwZhS+cD6k+5M/jEDVQGRYfadX/cclmT7JCBlZKs7W5XixJRMrUE1ghIdO/7JAtqziPV7KXLUtJSC/wCQkByzOCMxd87jjFKdKnVBKg49kJ4AHhlm8KnF8DBzCqDOClkl2cEhmGlm5W1ytBB1JWje3QAQACxsagz6MUka53d4W8FPCR/2klQJLk3Bf9nIhiwbjBqVtjvEjdZQepQIbJxYgBy2hiGSDvYDDH4laVJIZcskOSA73dBIzBCiKVczHP4WStVSZf8AhSWqs97kWccPCBGFxqiChgEm9RAPR2tZne3EvBXCmqWDUpKjcE3JLMzH3ha+nLOUlpDZYwCJZZJZNSiWUHvSAygr8pIP3lPgMAUqDqqBG7Ym2tILg9fQRDJqdCpoT++AxCgQDUrVg1smp4mGHZak1OWAF2YuCXHHJ3J/4jPkbRRIthSckueBJDMM2uL30jj8OCHTnakuKeALHWws2j6kxHJFVglufhxOR0zvaPSopO6C5fVrj6g2PWDjlxRVrYqzUBa0kklSiLUsEkFgQkgcTb6gRaxkxO4lUsJKUgqBDLBVcqJGhduUVcSkpYBi4Dsl/wAwuXHPJ44TMXWaiVMWZWVwz3sM/wCYxu8S7vuZ3GiEmaJjBQQkkAWz5EGxLRWGIpBlh1KKjoQSo2zD6WpHXgTLjMWlZ3d0ocFiCk52P7RYtnlBPDSKUEhaUkpABUgKUlSjoTkcrAFm0joq5FIN9iniUlqV+2qlkEkMTmTe4zsz6aQLM2Zh10u60FwwcXDuRfKxZoK7TlyCjdcrATvAZABg7DInhATE4NYQD3a0lIJVMKs0jQAi3G184dKnQZNkIxy1rSGLsx1u4ueV/BhBYqpmrUCpdvZSLDMkdaWLDW7xQ2VnMUpL6AJBFWtwMwdX5c49lYlZBYDeLqCQ4uXIuTq3Nhd7w7dFLpDf2fwUybvzFBKWABcO190h7Eg8DY6OYYMVIWhQXUAgKc0sAhAYsWIfXTXpCThdpsnuz3gSpiEl3G8GIS4L316w1bMkqUhcmYhJAbfcpuGCWLWI4ccncE0x5FW34yUvcyH9JCCMfMWVBRmJQuwb8oSzB2anyvrAjaQAwoT+YTEl+IKFWHJqfKGb9KWz1yp0kzFAkyykEEZIU7WA9/XpkxhOm4oqSEKugNbowc82h93yKDULVSUuaSqptHYgHyfzi9LxxEoSxkSVHqQofAJ8jEGITawbKz31N3+McSxYeHzg8gNE7GbaRh8BMQ4E2Z3q5at3dKUoSHJIpUbhLkAubjMZ9hEFYpDAuEgaXIA+kENmSVTElIsE1LUWJA3WFnzNwGDixB4DsHmAbJExNTC/tDTzgydoUavwEsYaesAqKQpku4SErHsKZ7gXPACAEyYpCkLJprS6QnMAWS+V2u+rwx4GRRh8RWlhMTOl1HNwSAG8/SEjvlEhySQKUucgeHK584ko2M0G5e0Fd5LBchMw3DXsN1xam3qYuYmZ+txSqqCkgDJ7uDTzYfGA+yVgLl1BwFqJAzIpu8Xcf+tnLWkMJi1Kv1ytwvHOKWwK2IZchRYJBrU5ZrNbefg9nNo8eZwME9nYgSlCYskhK3SgWKmCmUlRdmU2hg3/APPFf3mI/wAxP+2ClHuKfYvDLQApahMWAQcvZcXD2e4e1gBpAufscTQ7qCyNxmCQbPVU2b6mxNnyibE7Wmb9VAl0gbwJKKrsCLjVtM+RjzA4kWKN5H5jvABrhyWGdvAZkCMCU4qwlHaWHMlCUpNRUxVculYcOfeJDaBm4m9KUh7G/vEZO1hcjXM84s7ax4W4STUlW6GIYNkxuDYRLh5QMpQUl3pILlkkvcgC6WJHUeEWTajuAi2eteaVgCzAnz8vlDXgKppAFQNLAkBt1vZKc+FvOFtEoBCTY1VXBDsdCHfQ3aD/AGdUt9aWvQ1WTtfW+f7zZWjl33OCuIlOAVKzBcZKSou9SWyfn9ItSA6QA5Kczm79LHPhqeEcY2X3gSpyACbFgwzu2eeh0vFxUlSFDdYWD2IDWfxd8uEZti8YtE+Gmqs+j5+d+ZziaUoXyBez6nhceXjHOGmByku7Dm7dNOXLSLlOfHQZ/I2Du8LpplFdFXETbhFNSixsCCA6rEuwNuWpMU5bTAEoPsHeSQXJD5cH0FoJYmRUkAUhlHM2c9Miz+YgbLlAVVqpcmpnZg/DTlGlStE8kWjnHYUS0grDAXHOz1EDpcRDjceiXTMSakKdhc3vmxzOnXQR5iJUyZkulKXaokq0LA87N/WAOLw3dOpTAm6WS40Zjw8W66tBiKVcB/Zk+pSlKLpLML2zYHMENFbbOJAqUCDxPusL5MDbz8I4VOIlIVLWFKZlJSBYEOynAcglgx0a+kkrD/qyblZaxDHOx3vN39Gisp6Rm9qB2FlqmolhRspbkKa7VHM3peCU9CSTSoLpNVLEjS4IHBxwiSQwLzCCo5sNTd+ub5RYwcwtuvm+lgz1afPOOlksHJPsuWlcwFWaVAi5uQLO+uT8YZsRjSXBpLscuHAE8W8oCqVvJLJqF+Zucj4mJhOZJUpx4Em3LPwjo5GlSGoSP0qSbSVkualOeL0nysfswgyJVRN2YE36iNK/SHLEzDVtZBSU8d40l+GeUZmC+XD5RoxO4iyW5f7UTx+qkAXkIAWWF1FKS7gl3DX+bwGlD4fCPp6iSokuSXPVzHssO3jFapCsduwxQlChMO7MzRvM0vvCpamS5YHJBcmlyziEzDOpRQn86wLfvWYnnrGwdkMCgYbDzClyZQvwe56RlyiEY1etOJX4hEwn1icMuptewzhpVjJKwZmy1mslisn3X3yog5XKkxnyFMX5g+UPUraBRhhL1VMmBWrbyHfmYR0ZQ8RWXVqYpI90qtpVmOYu3SDeHwRFJzCEFZfWsqA/0g+cDcLIqSgEM8qYol80pUHbmAhUF500AsUhJVh0pI4VEkjlZZEczkVNoYUoWAVXCTd7OyA3MZxXrl8D/FBrauzSqTLnKO6SpNhd6lM2QKXYG/CxheYe78frE9mKwzPwBlpWkrLLAAWxIpZmPvCwNr+UDpUqdI/WAIWkOOV3GVi99Ih/tedMQQouFXNgL3YhhkOA4R0rFLCaVMbEdX1J1bSJqE+HTCeCf3yg6QJhN1j82eY484I4PClQpen3joxIF/Foj2XICg4YqOSbuo8Bz0gynEpKbsN9lBJUQFBR3VUhgDYW18oKhObqCFtEUvDLSUvdySwDMwUTYADQQaVPQSGVSaTUWZyx5CzgFr2fi0CUFRWlwApKVFyeJAGfAE356wxyylTKEtNeSSCRkdaeJt9tGfL+nJalwUVF3AzCpLXJYXKgA5YcPobdBHuLsKlLAFns7nTwZ7i5ivhsKVKUEO4spjZ7BhbLK/O2Rgnj0CmhKiSWDZU3vzL5HO55WySmnKkPuQyVpatS7qNhwaz2sM9c7HUGDMiaCApqVNvBki405EW+8gUtJ7pRsaWs3Hd8AAAON/CLaJCk3Gajcnrlnm2l+t4rJJ/sCM2gkpabhRzy0Ba/o4v04wv4mcpU0BSRSDTcEpYqdx5/d4NJQUqEsZ60mz3ux6ktyjiS5WVEKzbM3J15cfADoG9KDJ6hZ2pInyjwS7OHYdfvTMxxIwa5iEnvGCQCAQwewsXu2eTMDDRtRKgCJftqcDJmZ75sBdtYWsLtcpBTPBvZQpDKcG4NiMshcNqxh4yuOwjikR906Rce0CpKVMnMixvoMxodYmxtO6EzCkqAJBYh7gkszb1nbLhC/i56a1FJLOWDMwd8vl1i3hK1TJbs62BSd0KTTo2tNLNmDyh9Itl/AzSpRK3KUqO+1jTdyz2I+OrRfwgtqxcc2DuSOWnUdTSwm6kpmIddITvOL1AO45DR3i7Kl0upAKwwe4LpAaxOnOOY0S4iaayktZ7Hjy9TF44lJAd7bzg6EgB20vrp0hemzSCCHCvyt+VtcrteOtnkFLH8tr2Lhw76l9X+UcyvBP2oIm4eaEF3llTDggBWTZ7uhy0EZUgs3h8Y1lU1pc1VlJKF5pzcDlkwytplGSAZffCNWB2mLk7FfE+0ebfCLGCAsTkXHwiPFC79PjE0obqTzIi/YmjY+zCknCyRqEJ1NrDhGYzpIO1JiWt38yz81OX9Y0js3uyJLf3abM7kpB0FmtGZ7amFGOxKhmFLPR/6mMmB+eRafpQSwCgssDurSulw4Dzl3HCxz5CE6chlKHBSh/MYfNjbK3ZTu4KkeISkn+YqEJeLQBNmDhMV4soiNS5JMLYgsrDHhJSCOImCZ8Uv5x1OJmz5h1UQ3mw+UU5SlHeN+7lAg/xJHkFNBLBkySlQIKilDvmlTqf/AE3jgDphdlJmYcImPdISGzQoKWoKTzcj0gpUfeV/mGB+DWVoTmlfdgk0G5PJuIMSfrOJ/wAsRkfIxmfdmXKSkhyl73IdRLUizZC+rKvHM3Z69zO4GjkE6dYsLSqaCQs0hOvAO4t7JzPiYsylEFLMSQyr+GfHiIdyaI2e4oLlyQwCVXsxtzzz0bSL3Z/ELVdDJJlmSzh0TGUZc1jmN6k8KecXUSJU0d2o79JbNuTaAizhrsfAVsTAyz3dyBWLZkgrYjqB8BGrpM8sMd1t/gddP4qob+0mFUAhakspSEOgflNASsNmxWCcuEfbDnM/skUgCt7Md6z3Dkhjy6AvjuygUpBwi3Wy5Z7wUpV3UwkqJD3dTC0K6pMyStaZyf1oWSqo2NkjP5Ac8hGPrpeNK67BhjeJVdh7Zxaa9IKSSAxAc52b4Wa0GZ6gogrDpawYkX5m7fXnCpIkJ7wUKYA+02hcgXd7EaDjBPDrKUXmKUWYsTS2THjxu1xncgebKFvZjJluwTMYFyTTnfpTmAAfAx5iZoASAXUGBA3ntmB1u/OKcnEFFgkKpLE3tYa2yL/8xawoBc+9UyQQSCTZr82bV+cMtmBslM5S1B1bwukhuBd7crDnHuH2ihUw1TENc3Ve3I3d+hhb7VbWWkBKEkOSCq1QAsrxLjwePthJercBBWiYhmIEtSkBXFgi7x6nSf8AmrPDXKTX0RyZvDGufMtU1ic9RYUjR8uloFbXxO6omQFlNiCobrFP5U+05uz6cot0mX3qVBQBWtSQlKXCQTTVzIbqOBJePB4UVOBq5zcjhbTW/wAoy5+m/p5tSf0XxSU1fYWZQSSe5SHqSqtdKC9yaUEmxZrFgBo8CsXJUrEBKwU3cgHIFgGJs17HnDh2hZaglCQFgF3AdRtkQd3TR+l4VtqzHxG8GoQPZP5jvODoLiw4Q2G5AfIYkqStctABTTm9xU5JLet/ne6qYlITTkkukPmR+YgXKhmNACYF4icgb0oqKleFgxL3fz58mll4tS6FKTe4JAAfW9ukGmh+AtImywkWBc7pzV7vXpwfrHkuRnWoKATce67gajPWKGDRxCrWBYhmuX4OLtaLwmVKvT1Iz5HNh8+N47fuG0UtvKokTAAD+rXwFLgh8r62+bRmg1h97YSynDFaVOFzAkhhYFCsiHzbjCEI04Y0hJckWNTkef0ixhywHImIsWHR0I+kTSEm1uPz/pFRTU+z6j+HlhRNNCBZrbiTn/xrGdbQlCZtFac0qneYcEj0h52RMmfh5VJCQEhJBs7AZcfG8JU2UDjppOSCpWfAExlwqpyLZOEH9nbSDLUT7U9Sk2sxmMG83hNxyAqfNbKtXxJhz7OYcd1LTme7JItYmYlY9CPOErEoabNbJK1D+ZQjQuSbJ8LKcCzmhm4gLS78rGCGFw9YBdyQZivMv984gwaNxx+WWoFuKrF/QecGNiTUJEsEEkoIP+Jw3mfhBFLkjtIZaWJSSGCnDFxbNy7Ae61uET99iOCP4x/tg7hJCZSBuAE8g+ntEalni5+LHFf8sYpT32RVJmVSgUDdAUarps5SEuQXFs/jBPYEqtSxLEwuxUVJe7q6kEXcfVoHzB3bF6ytyB+yC5F9QD7N7eurfod2SJUkrLEqJNhYAEs3JoayeKNu32E3D4B8TKSM7k9AkwN2SpcjFMEghM07p0IJBIsQ2rNGh7VKDjVzEJAtQ4GYBuW5nXW0Ve0HZKbMWDhCkomKK1KUulQKnJDEORezExoalo2NkJR1W9gtj+0zSMLiBapTKS1xWlyfBQA8Y87eYBMyXLxSBnTUro7EtfV7e6IHythBaU4dUypMpCnWMgpiSoDUAu0GezkwYvZypRYrSCKTfeTdLjqBEc+Nr91/KJSqUNuz/hibh1KpACUMEuTlSQpSX4MyXbg2dosSGFALpUU2uwcACnVrtk1nMVZyq0rsXQp3ChckMrwcBm4x1IxExW8EmlKXDhVLML2GZdh18YyJGdMv4TDkKIUCGsCCS41DHieGo5xMhDKASWTnUSXLtZtBfPoOcUJc4rQAQc2Ads21JF2DN66QZ7N7MMyYbEpDuCLEk2z+PLnAhilOWkFix2lUFrlyiSolVSlMOADONDbO7jz87N7BxNa0y8WZSkocHeAzDhRToznXKHDtxsOYqSRLJChdLcRcW1yby4QP7J7TeojDlU4hrj9X+9U102exezR6zx+CkoMrjqSdos4jBLw4/wComKmrJAM25BBCfZd8i7nV/CJ8ElIcLO6TmbEk6PmMntw4ZPWHlhcpIWynSCXGdgXbS8JXaPZkyUvdbuyXSW1HH9ocYzZcEpO1uJYubRwaBvmepbkJSkXVUXcAFmGQyAtnk67Pl1LWUuogvvkOwGTi2Q+EM07vUuVBKks5BBItygDgMMFoLh1HjqXfqSfrDwxyS3OtEGEZjv7zsz6Pn98zF3DzSopCmZOQAzPPk8SIwA/+nlnqDFmThaS4kIB5Ejxjnjb7B1L3OZOJAW6yAoWtryLPdnzA10ghLmISHPsmx3dQU6ai/q3GKqMLcnufa9rezcEHN7EWiaXhLMEFID2exBZxly9YTwX8jakLna/EEykizGYCGPBKtMxYh+Y8SqYuTSQOKUnzQn5vDV2xkUoQGYVFj0TyFuggHt9DLQm1pUsgjV0hQ8gW8DF4JpUxGDSl0qGt/vzeCuEQlSCCWIuA3/20nPwPnA6UL+v35xMhwS2X/wDP9YZoCY5Inn8OmgqU1nuKTbzZsm+kKpmBUzFF7kFtXABf0v4GHLC4GWZaCJajYEFzqAejcoU5iEy8csMQlwkjkugH/UYlBU3sPKVjHsUJCwLECQhQPEPLT6hEIs01Kmke8V+FTP8AzQ3bLmJQgKUd6XLVJV1TWsegCdNYVNnSiVhPvAjruv8AECHSFZbTOaWoJtWtXUgtn0JHrBDAgmalrsRnwK1em7HmysEDJlzTpPCSCLMFJUT5aDgYOYbZtK3F0hr8KQs/FQjmzkHZS6ksHukg9X/5ij/Z37fofpFvCrKHbIgs6Abkve5cfGPPxk7jL/ykxnUWGwRiOyc8yu7UlCruGV56DrlDcqacHsSfOlEJX3QKTwUQlIPXLxirK7QyNJg8QfmIk7QYNU7YkuSlnmKlpclgyVhTux93hAjilCS18FIJaWo/Aj9mu2He0pXacByZbap05kHweHnD7fmFNAEsOGci9+bxmPaT9GuJwkj8SlaJqEt3gSCFIB/NfNI1IyzaAGCnrQpMwFakyyFLAWxYKFw54kBtX0zjZBqW6Yrk47NG3HHSZMtaAuudNBlkJBCZYNlOr3mewiTsWRLxRpaidLJDWDpIGWljGddk1vMCmXMcslQQpKQCoPUs+0RnYZvvRo4wQlTJMxK1MmYBSWZl2JfiTT8dYz9Zs4tfJ2J3Kn3APaNIkzMRLSw3yaWJCkrOZI6j0ipLB7gNmotc2LjQk2diC9w4tezx2h2Wlc9UzuyqoJcg8gLh7BuUCpeFpACUhkilD/ltckC5DOCHyJzjBKajIm1uBdlEzE1VAqABcBy6QfoXAtYxoPYXDNIrZqyTnwLZZNwhNk4CYFS5hD0khIS6hSagBo2n5ReNF7Pf9hIZmt9tGno1cm+1HNnW0ZVZCeAfq2n3zgevASpQIlIpJSz3ZIOgBy+kS4nGNMKkqSWszxWx2L70UhOYax+DNHoqnyNTR9gcWqsM7BPk2nTKDG0cMJssjxHWKGA2cZctZYB0248bmJdnY7JJ6dIam90LL2E/tDLCMPNP7LfxbvziPYmzQmRLe5BJNsiQYIfpCw1KEAZTJyen5iX5O0TYOW6E6MOXLPygt6pxoTiLIBhQY+/DCL5TwjmjmY1UQsr/AIYMLRyJQ4ReEvjHKpd46kdYjfpJkDuZTWea38ioTe0gvhi2eGl58HUH++EPP6RQlsOFKAda7EH3cyOD0g21hI7TlpiZQ9mVWhPFu9mEeDENGPN6y8PSB5WZ6N6xZQq/3wb5RWSHPMj5RcIufAxMY1zZUhIw0guLykW1G6nOM17bSv8Arp4Ft1B/kln+sajsVQ/DSS7PKR6JTGZduW/tCc2TIy//ABy41ZV5SUHuDFTf1awTdRJ8aCfiSIr7ImFM2WoFiC7+Bj5f/bPH/gR9s5O+NWCrHiEk+ptGWioe7Pbye7bdHeLFsylBAPh3gI6Q0bCkkpAVrTxGXd/QnmIWdnhMtKGJDqKarPTOkhKfF0P4nJobtlzwVJHBZF+DgD0+UCPqX2N2DgwY4R9+EHu+oi2EK4g+cSd2eXmqPS0oyWzEJeOfP6xpPYHbQxGHEqfKACJlKQSC4SmsKbQsFnk0ZtPRLOQSnxX9I7wOOXKCqFkA5gGxsRdORsTnxjDnipRt9jZhlUqNuklM+RiZcxFEoqmSRU4UpNLGxvmSx1AByvGPbFwmzTbu8VMSsNvTE1WLpZKZaXBUkWU4ytaLXZ7aaly8SomqYEFlFqt4tZWYz0tFHs3hwlJCmCUkJpOanKksm4tcOz2HKI4mknSK5IO1b5G/s9gMEg0o79AGalKqSkJe92B5Ugvo8SY/aS5K1IChNQpiiaoCl3Ls+axuuCCzHrDfhMDIThlL7tKSlBU6bGwd3Gfi8YeqZvPWeN31846OnMroEv05D1svtJiUuVyFFDApWpVyC7gDRmgqO1QzXIV1b5mM2l4g3NTHO5Z+e9FuVtDEaTFK6KD+QPpGfJ07bsjJtsf0bckLc1UNdlJAbpxhi7F7cE5CqSChG6PeKgSC9zqGjKGnFitCjoKrP0+9Yl2bjZsiZUlZRMDhQDUnfCsrgvxfUwcL0RcUNjjqe467YkzMHNXMxFKpC1FQmpBFFRelYHX2vhBPZPavZwZ8ZIc5DvElvEZdDEO0sGmbg/xEzELNCCoqsEXU5dIzLbufTWKe2O0KpryMOhWHnJN1LEq2WakLLWLtSSd20aozTVsZxd6R+kYyXOQTLmJWkuHSoEWsbjhC1hppBHp08oBbFO0FCaBMK1Jd94AlYSwps1tQWe/WCGB7XSwFJmusE2CQykjiVLUHbJgHtmYeORRJSiMCMSjFCbKUgmiliRmohwQ4sxcPA1JKVlBswD9c83bIwvbKIE+acPiZjK4pDEJJIZzzVcjWGOUkAWJOefMk6DIQcW+Q7JSgdFfUc2PxaPgRz9b+kdJX43j2oNr6RtMp8fv7MfOeBj1SeZj5ucAIh/pRlvLkKI3krIHMKS5/0iEXa0k7s1t1eXG9/gRD9+kmYCqRLOgUrzVLSPUmEzbWICpUoJDAFk9Ey0A/zOfLlGTM/OXgvKBkjeHQxbbI8viYqfmHGLaTZI6/H6RMY1/syurCyDf/ALYDMfy2zOlnjPP0hS2xyj7yEk+VPyEP/ZBT4OUeRHkpUJf6SpTYyWo5GWkNrZa39I1ZPQRj6hQno/Vpz16Pu/IxLg5gCJo/MU7p5pUkn+Wryi3tmWEJKAxInLS7aAS26QMkrIuNEn1t84yclhimoBC0oLoQuWEng7B/5j1MM+CloTOSxJJnM2T7xIUfJvCFRDJRMHvYcKH7yVqSD1pJ+8jewJneYuUTcEgtzoJPrBgrkvs6T2NJb16R5T9/YiNU0Dxy3TEe7+z5D6R6JlMUlIVy8Qk/FJiTGyj3ZUyA3ugA+Qb4QfHaKWr2pKetj/6x9tDG4aZKKaWrs6UgEEM0YpJtUaounYsbFrFSqSUWCmsLEKuerQz7MMtczFESqKZdVDlTKTMdRD5bwACdHPBoWe0ZQgoTJUQiXKS5VmqYtSiSBlYEdQl4bliV36ZUtNBxGHQpaitQerJ0oUBUSCVWyIzcuccVGDf5uNKbch32tiRL2bOqIFUlSR1WKR6mMaMvV0tyUH8s/SNVx0v8Rg+7WSChSUqo94AZEi4c8BCxM7KoP/lX/iD+BuIzdL5YtP3K9TvK0KcuXLJZ1DofqkRaOy77k9KhoLE+haDK+x/CYDyIIHo8cf8AxJfFPm/lUmNDaZACzcBNTahxxDH/AIizIwq0tWkoKrJcEO7XvmMr8+cTTNgTx/43HDT+RQMcT5KkUuGv+3nb3w48zEMkdrKY/UPu15ykbKWlYIVUEKGjFbuORb1gdtPENjlsGYyl9SZMr6wS7UbZEjBy90LXMICUlwzAmvdvZg3MiE7E9o+/mViWkzAhIKgkJDISHJCc7kB39kJDcI4cbyY2y85actmp9lFoIWqX+ZTqP7XfTBnxazcoyfbc6jETkhWU1Ya+izyjRP0ZYgLkoPHvFG/tKqT/ACiotzJLalGxsyVMmrJExKlrUqwCs1E5B7w/U+R0jLLfcEIxyxcK9b+cXJPaCen86x4vHWJwiRZEwKGoWE/YiirDsbhPn9YzrIiT2GnZvbABhMqI6s3RvnB6R2pwqzvLUk/4m+MZpiJChk3FrfKOMOsfmbwIBHm3xjRj6iUe4rNmwK5at5Exwf2iX84tq8D4aRjcrFpQHRMmJLaannl84sp7TYweyupLXFiTzLXeNUOqT5R2kv8AbybXjUpSLSpaCpucwG3Gyk+vCFvtOsBctCB+rlpUAeKqjUfKj0iLHbVVMnLmrLKWmkgAiwAAa+lIOcVcbijNUkBLAEkWL3Iz6ACJylqlZWPFEKgxTxL+hEX5SLJszKUDyZJPnYwPUpQmJJzAJbpdvSCHs0jUVP1KE/7jC2Mad2HWVYNDl2UoDpUbP4wo/pJnd5iUoANSJYfxJNocewwCcFLfMlb+ExQ+AAhS/SIyMfJWlry0kgfvLD8uHhGuf9sivULu2VpKZaklwXUTzUtYHoiKKLSzzOfLT5xzPBCUg5OW6B/6mOvyJ6H0DxlKhAqUKnZzKpB4MsBx1ZQ8ecNPZGX/ANWkB6U1gGzsEs9+ULm050v8oLmXLKX/AC70uoZ8Uk+JyEM/Y8g4lzxLcqgp4bG/MgS4NDAHF+rRx3yfeHmj6x4yOLcnH1jvuU8/SN5mMFZswfF4PdncL3ikIJCUkuoqyCXux47p9IGmQsW3fI/EiOMPi1S3AmFIJBzQQG/eBF+EZWzRQd/SRsSW650pu7ldwJbJYKCrF1MywOLu5L2zG7Aw6vxBmTHCpSUpSm7qCzWHbSkvp+WDEra652BImkEy1upskgVJYAA0mom5a/CKs1lTlrAdJXKA6pkSUkMxcPVZjAS/Tf2v9jX5kPuLLYHGLSWUnfBYZpSk5eDMbxmyO1E8apPVI+TQ47b2yZcidKVlMlIIVc7yjSoZ3FIztxjPDLSTZaD1qHxSR6xLEub9x8j4+g9J7aLHtykHpUPmYuye2CT7UojooH4gQpzJJA/If3VAt5RCCoflPkWitInbH6T2rkHOtPVLj+UmKvaHaEmdKdCwVpU+uRscx0hNTiBxb75wT2LMPfAAF1btSBvJBZyNPSFcE0NGTsJdvcWSmSp91IKRwcCxdxq5in2SwoXiEpKSEhEpJH94MQtINTjIpfLqDaCH6SsCTLk1qmFUoEJMxqlCYZZGTOAywPHgIpbXcqwxl1VzsPJDvcrTWl7aOA2sV6fGlHSvdByz81sa+y23UScT+GShKEoUpLVqUXBCSCVKOo+mREXF7CSol1IKXu6bt1ckawvbI2UFy5+JppUSZzF7BIKl5ZgizcX5xc7R7emyFS1JopWiplpc1AkEEgvk3i7Exkyx8RuuRk6W4SmbGABCTkWZClAZPq7EFtIoYvssVJeo8QFAG/VgcoHSu3CsyiWDr7V+nDqIsntWlRSUpTzZZ+FIseH/ABGKWDIuEc9DKauzUwfkLD3VA+hZs+MUsfsNaLso+B5cQYPntSoH2ElPJTtyYjP0848ldqJKrLlEG7FN/vz+UTayrsTlBdhWl4W7KNJ4H56RJM2eRklXVDF/EGGxO1sIql88mKPZzzzbziL/AKN3StCVHOlZSb8wR5HhHeLLumI40Ks5ZAoNKgffDkZXexfTWK0rFLQbpSeYF7ffqbw8/hJMxnWiYOCilRGVgQxe2vEwOxvZOoju1JSDoTa/Dhb71h45l3OpitiDLXUpdKSOAUM3c2cP9Y8ROlkF1UkXBYkFyHBa4gwnsdOrD0BJzIJ9bRWxXZielTFAb3hcC+RDWLdR4RaOSHuHdBvYHbKXh5XdhC1pCiQQBqXUxJ94lnHraFrtftpOKxAmJSUfqgllM4IUo5jrnFyRs6bLVdNYIypz0CdPKBfaOWgzf1QDJliogEXrVm5N7hPhFo53LygS3K2NJFKSGfeybNIA8GAPjHGCl1BT6EAf4gR9Il2tMNEl8wFDmKUyk3/xJWehEXuzkhBBKnvNCQ2YpT3jjnut4wdWxSiTC4Ar7grYBcsgc6QpQ8bJ/ihs7JSz+IlWzSCS+ZTLY36gnxirsuRVLw5P5FTFt/kFQbQEFbeHiw7CSkLlikbgMtVrEprbxu3lBhPzoLWwzKQfD75R9Ty9DHZIAtw0p+cfd/yV5j6x6NmQxMYaW3tFPS//ALRHiMCSncqUrR0vnrdTFs2tDbK2FKA3SsD94/CPD2flaP14eQEZdRpozXaGKIQz71S0KsQFAFIY83S/UCHXAJE3BmmnvETgtQKk3CUGyVPSot7pazZ2gB2o2ElOFxE+u8rEJkBLM5ISurmaSLclHqW2Op9joALd2V6i9RXmeAB8I5SdOP53/wCga7hHtk5w8lhqxVxLZX0cE9atYTnPAeQh1UoKoSsmkoQDuixuyi4IDuAR9Ikn9mpatQDxCQPg0dFpIL3Eis6BukdDEKyKiBzDwzr7IXtNt+7/AFitN7LzU5KCvEg+TGDaBTAAUk539PrEZxa0Ed1uO+8wJAALsogkWd2uzwRxeyFJ9px1S3q1/CIcJhB3yEkEkhZDMS6Ja1Cz+LEFwkjMiOdHIKbEmzsRJRKnSjPQuoSlOUlJDmmpgFAKBVS5OeTiOMNjErx+DTL9iSUJ85qlP0YpiliMDMR3UsLpl71LOAN8Vg3s9TOGsRHWxZ4V32KUQF98hbG6zVNcsEgur2XYak2hsEqlTOmrRpZwhl4aeGA/UGWHPvlYe37wPH4Qo9py+Ew6xospB0yLAaWpbJ3BsHAjRcetEyS8uWte/LU4SosGBvqFJsSCxEJM6QhWHoWSkImKSCA5NLpYhqtDpwOTNFbN/ZSW6X0IvePn8BHwUnUeI+jwV2hs9vZCz/gIP+lJgUtBSbhjwI+sU5JE8uYgZLV4j6ExZkqQ91gHi7i/JoGECPSgajyP/MK4hsNjDIJG+G4/f1iKfSmxI5EFJcc2JgSFNqW5j5vEzi7ENnoPsxKWOw2EJTZgi/HS4i1InTE+zNa3vEeBcfbwHKLMCnPjy+9Y7ExtPXT6/wBIzywsFINjbU8C008uEd//ACDED/yP4D6QC70Aag+ke/iGPAdYi8a9gUxnk9q5oN0IPG3/AD8I8n7Yw05++w4dQAUU2Kg+RNjoPKF9Exg4J08Pu8eqW93GnCF0JcbAthfaGEwM8C82WoVEXe6i5d8784u7I2TKlgd3iApVZUKksQSgoHHL6wuIEwiyHHG0SziUHeS3QvBuVVYVNjjI2QUyVSxcqquNCUJQluDAN4DiYu4ZEwIdQpUVFSgcgVAKOTWCiQ2rQmSNpGzTVi2rt8YJ4fb84WqQvTNvW0BTmnfIyydmPOy8eVS94OpgWD3qyIdvKJfxa/7tf8Uv/dChI7TG1cvqUnx1+sR/2thv7pXkP90bl16XMWT0r3K6dvS7HdA4ur5pt5wRXjW9pCx0TV/ocxm/9nJDd4VofUpBST+9V8ouy9izgP1S3HIqQfB7Hzi+kpZW7Z7RC+8w8shYnYiXNBGikyjLKSOJJHlB5aTLwOKliwlzQjVqgJSgx5JUq3MQvK2XiJSu9EtQUPzgJURz1849n9oVHCz8OshSp86XMqsKTLSxcMLkBAtwMDg4ZsPgMStUlaFSu5YCYhQJJZgWLOdWum9y72agIRkdoMRLASmWmlIYVIWNOJLEO7NpFjAdrlmy0udKEv6FTwKYdhwj4wCV2hQBvFv2TLWD6mO8P2jlK+1/7WB8Y6mGw1AftEVjuFyqRMGIQlJU7AzXl3Oid+8W5e0EksygejnqwJPpFLb6kzsPNQhY7wJrSAWWCghQ3Td7cIBxS7c4GagmaEqTQru5h3GJM2UoEBJJ9oap/NyMc7U2fKTgakoQkpCSkhrMtIzs5YZ5xR7c9qkYsYdMsHvFlMyalslJSE0gjNzcN/SGDa2CP4GZLJciSb5OpKXfSzjpHHDztfCSAidJTuGYrcCARvFEvJrXfxLm94z1ODXNlzZaCEqE9buSMlqDEAEi7kC43nuTZ8Ti1KOHnS1t3smStwAUqqHAjJmPGw8Ujs1OK+9U53psxV3tUslufXrwMEZtOKQLXsTGIG6VN+xM+TiPZMnEp9tM1Q4mlQ8QoFocgs/Y+cdNy9YOoShOmpUPakhjke4RfwAimtUg2UEpPKWpPwUW8ofY4XLCrEAx1nUZ6JGHJY1J5hT+hQPjEv8AY6GJTPAH7Usj+ZJMOUzZEk5yk+X0jg7GlaJKei1fWO1AoS07NmJLhMqaNGWC/S4MRTlkE14cga2UB4FoeZWzUj8yuha/pFgYcpyPhCthozz8VKIbuyH/AGj9Y+TLlnJwWtvH+h+/J4xGzkK9pCVc2vFVWxZH90PM/WFYaF+Vs1kuSvoRZ7trfyjrDYNOYINhmHHQuAQRr8YNr7PoWNxRQeii7dDEErssoORNHr08fpEJY/k7T8HKNlhDKND+0llEA8OOd/m0cy5KK6VVE6Mt89d4G/WC8rY84sK0FLHeObaflcjLW0SS9gkF8yA+RAHi5vroDGOaceTnD2BasHKKS002uyu78QGYv5iKYwTt3cxGeRTd7cH8oYTs02ZCBwvxd7EFjnaPcRscE1AGWTdwxB45Nvc4nrruI4sXF7PxAFkJJdt1w/38497if7i/40wwT8DiB7KwRnkH+7RB/ZU/3/QwVN/AC5MwiVe0hJ6gH4xXTsuSC4lIB4hI+Ii+k/CPkmPaK0U/7LlG5Tc6hSh8DFRXZrClVRkIKndy5PmTnBUm8dxwKKa8Aghr+CiPUGBU7spJLtUl+bt53hiaPimO4OoVf7BmSADKFfFlUn+FTjyMV1YQLLzUUk2NaqPLcZUOXDwjxs4NnUKA2JLFxWgaGoP/AITQ/rFmfgMPNSBMXPY6GY78wlz8IPnBo90DmndPmloGbQSEgt63/wBTweQAvAdmsLJmCbLmFKhYd6AQOYCqS8McqXMUCFqQoEZoBFjbVSoo7PU6RlloAPQRN+FQUksxbNJKT5pYwgxDsrtKmTsxlrT3+DrkhBICl725SMyB7PJjFPsBKpwqbasH5cDwv5vwjNtqYpa5yqlEusvza3yjX9kSwmRKAsKU+rPn1jmcgiZZ0eOAVBuHHz8o9kG4iZUA45lrf7+sdKTERN35/MRZ1EccRtHIb7ESrz8I4miOOPDHyfu0ffWPiLmOOPFDlERlDSJ0x8kRxxTWgjj8o54N5GLrRBOECgn2HmA8vFss7nKJkTxTd+hez5XEU5gvHMlZZtL2hJQTCmFVLe5enoWtkx+fS8RYlQKwf1gdnRUc/Ek+rxDhTu9Ar0Fo7m3F7xlyYIsbkthbeyKbZjMW0Pn5x33A95X8MV5ZzPxvoI4pjI8ai6A4n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Book Antiqua" pitchFamily="18" charset="0"/>
            </a:endParaRPr>
          </a:p>
        </p:txBody>
      </p:sp>
      <p:sp>
        <p:nvSpPr>
          <p:cNvPr id="74764" name="AutoShape 6" descr="data:image/jpeg;base64,/9j/4AAQSkZJRgABAQAAAQABAAD/2wCEAAkGBxQTEhUUExQWFhUWGB4ZGBcYGBoeGhgdGRoYHSAaHBscISglHxolHx4dITEhJiosLi8uHyAzODMsNygtLisBCgoKDg0OGxAQGzQkICQsLDQsLC8sLCwsLCwsLCwsLCwsLCwsLCwsLCwsLCwsLCwsLCwsLCwsLCwsLCwsLCwsLP/AABEIAMsA+QMBIgACEQEDEQH/xAAbAAACAwEBAQAAAAAAAAAAAAAFBgMEBwIBAP/EAEcQAAECBAMFBQYCBwcEAQUAAAECEQADEiEEMUEFIlFhcQYTgZGhMlKxwdHwFEIHI2JykqLhFVOCk7LS8SQzQ8IWVGNzg+L/xAAZAQADAQEBAAAAAAAAAAAAAAABAgMEAAX/xAAtEQACAgEDAgYBAwUBAAAAAAAAAQIRAxIhMQRBEyIyUWFx8COBoRQzkcHRBf/aAAwDAQACEQMRAD8A5xmIVKISoKIDs8wVrSzfq2sXezPkSbQK2ZipaTWgd2uYp1XvcOTS7AszBnd9bxOraSEJWGI3mSVE1MPdJBfeB9nLJxlEW0doqKgxlBteb51U7zuW4Aco8hQ7UdbZfxGJlzGUgNMc7qRvJNxewc5KBv6RFLmkEqsUpuq4vdW9YX5NfrAiUkEAl7+0QksaQ2Y14k69IIlBSVMA2SlFJa7AgudM7WuIDSWx24IqWtfeKSL6flFQdgH0DW0vByRh5iUkUgMCreBq1y1GXTO7xTxeHCAlaQyamKy1OQYlIvnU5a3w7l7R9n9YLMQbKDEAEEu49kCnQk5Q0ra2AFsNjS1xuvS1IBIu2T5XGuRGkHcFPpApum2dLgbzhhdns7XtxgYikErASU+0kpIOTJuWJKXAF7eYjjDJHeEoJpzYWI1zL6MepjK+LHinYcxEi6kBbFgxYF3uAHD8OGsRS6rhmADO6SwBDtnn6PyjsIpBmFz1CsxU19A9mHERRwkj3jwYB91L553B4dOMVhvGyjbCeESFJCgVbtiwNJz/ADaC2uvUQYlCmXSg1By4AI/LyewP28cYfawwyaSagb+092/Lnbrfi1oH/jCZJWU0upkBFilwTctvOHz5GN0MUYb/AARlKwhKUEgus1G46FjxcHpaAmMxiis74BQRRSov0PUvd+rXMVsRNnLtYg2BCmds30++GUOJkl0ssKcgsLlwAXLZ6fYiam06Giky5PRIlq/XLdShUVS1KJCiCd4KsTo1tIEycNWTMKXQFAVMdX5i55cjYxYn4VKmASSpRBNw2fHTSwAsDpBfH7RStEmWQlVIyoG5ZIZIDOMjno3SykpfA7hJMo7YkSlyxLShaUOVXU9SmoJAzSAFK0vYg6xGrBgbrBAJDAK3X9mwp4fN846VigF0Ecmd0pYtY20HA38YjWkonhKVbiizsTQ9yonXJxlkOsdJym6LRUUi7h59lBayJe6oS6Sy7sSadNG18YK7DmTe9FK0qQXJY00h0sk2sSmzcoFS9lzZaispE1JDCkBSXtoama4uMwIYez+y5ZaYibWgreggMLac+fOLY0+GI3GrRifbtZO0cWTmZ6h4JUQPQCF3FzCpieJ/9YZv0gpA2hime80m/wC0yvK9oXJ0qySQwJZ9Mgf6xRkCJChQoNqGLZF+PSqz87tY5hMIFYZJP5qlD/8AWJQYf4aj/hMBJr0u4ADAJ1bj5wb2UkdwhSiaEqUlXQ6DmQpXrCS4DEEyplKVCkkqSAnfZsiSUsarBmtnE+zlSwlJJq3vZchizOW5Pw65Qd2Ns5eIdSKSploU6LJQiUS6FH8x3rJuClJyMKsoWDZcfKCxWOGImiSkrSFVLVupdzfIgtkWy+zzjQmbNKcRQFWG6FEhTBrueQ4M+TAgMEnu1FUwglAUhKrkorIcc3q8ieccYSSZgKQSZizqWer2XeygSzuzOGe7QaEol2lLRSCJZcMgzEqPdrIDjdKQxZznrlHOElUVFKnHdl1DduQBmWNIJGTEwQl4Kb3iStUpkgVBLF88wkA5AX4NzjzGY0L3EJQiUKQqyU+0d0FzUQ4uXAYPaGT7BTIcPiVzJgKp62AUEsogWBLBnYq10cxW75fvr/zIJT5qACiUiWoISK5ianLE1KIJLAuAwZhS+cD6k+5M/jEDVQGRYfadX/cclmT7JCBlZKs7W5XixJRMrUE1ghIdO/7JAtqziPV7KXLUtJSC/wCQkByzOCMxd87jjFKdKnVBKg49kJ4AHhlm8KnF8DBzCqDOClkl2cEhmGlm5W1ytBB1JWje3QAQACxsagz6MUka53d4W8FPCR/2klQJLk3Bf9nIhiwbjBqVtjvEjdZQepQIbJxYgBy2hiGSDvYDDH4laVJIZcskOSA73dBIzBCiKVczHP4WStVSZf8AhSWqs97kWccPCBGFxqiChgEm9RAPR2tZne3EvBXCmqWDUpKjcE3JLMzH3ha+nLOUlpDZYwCJZZJZNSiWUHvSAygr8pIP3lPgMAUqDqqBG7Ym2tILg9fQRDJqdCpoT++AxCgQDUrVg1smp4mGHZak1OWAF2YuCXHHJ3J/4jPkbRRIthSckueBJDMM2uL30jj8OCHTnakuKeALHWws2j6kxHJFVglufhxOR0zvaPSopO6C5fVrj6g2PWDjlxRVrYqzUBa0kklSiLUsEkFgQkgcTb6gRaxkxO4lUsJKUgqBDLBVcqJGhduUVcSkpYBi4Dsl/wAwuXHPJ44TMXWaiVMWZWVwz3sM/wCYxu8S7vuZ3GiEmaJjBQQkkAWz5EGxLRWGIpBlh1KKjoQSo2zD6WpHXgTLjMWlZ3d0ocFiCk52P7RYtnlBPDSKUEhaUkpABUgKUlSjoTkcrAFm0joq5FIN9iniUlqV+2qlkEkMTmTe4zsz6aQLM2Zh10u60FwwcXDuRfKxZoK7TlyCjdcrATvAZABg7DInhATE4NYQD3a0lIJVMKs0jQAi3G184dKnQZNkIxy1rSGLsx1u4ueV/BhBYqpmrUCpdvZSLDMkdaWLDW7xQ2VnMUpL6AJBFWtwMwdX5c49lYlZBYDeLqCQ4uXIuTq3Nhd7w7dFLpDf2fwUybvzFBKWABcO190h7Eg8DY6OYYMVIWhQXUAgKc0sAhAYsWIfXTXpCThdpsnuz3gSpiEl3G8GIS4L316w1bMkqUhcmYhJAbfcpuGCWLWI4ccncE0x5FW34yUvcyH9JCCMfMWVBRmJQuwb8oSzB2anyvrAjaQAwoT+YTEl+IKFWHJqfKGb9KWz1yp0kzFAkyykEEZIU7WA9/XpkxhOm4oqSEKugNbowc82h93yKDULVSUuaSqptHYgHyfzi9LxxEoSxkSVHqQofAJ8jEGITawbKz31N3+McSxYeHzg8gNE7GbaRh8BMQ4E2Z3q5at3dKUoSHJIpUbhLkAubjMZ9hEFYpDAuEgaXIA+kENmSVTElIsE1LUWJA3WFnzNwGDixB4DsHmAbJExNTC/tDTzgydoUavwEsYaesAqKQpku4SErHsKZ7gXPACAEyYpCkLJprS6QnMAWS+V2u+rwx4GRRh8RWlhMTOl1HNwSAG8/SEjvlEhySQKUucgeHK584ko2M0G5e0Fd5LBchMw3DXsN1xam3qYuYmZ+txSqqCkgDJ7uDTzYfGA+yVgLl1BwFqJAzIpu8Xcf+tnLWkMJi1Kv1ytwvHOKWwK2IZchRYJBrU5ZrNbefg9nNo8eZwME9nYgSlCYskhK3SgWKmCmUlRdmU2hg3/APPFf3mI/wAxP+2ClHuKfYvDLQApahMWAQcvZcXD2e4e1gBpAufscTQ7qCyNxmCQbPVU2b6mxNnyibE7Wmb9VAl0gbwJKKrsCLjVtM+RjzA4kWKN5H5jvABrhyWGdvAZkCMCU4qwlHaWHMlCUpNRUxVculYcOfeJDaBm4m9KUh7G/vEZO1hcjXM84s7ax4W4STUlW6GIYNkxuDYRLh5QMpQUl3pILlkkvcgC6WJHUeEWTajuAi2eteaVgCzAnz8vlDXgKppAFQNLAkBt1vZKc+FvOFtEoBCTY1VXBDsdCHfQ3aD/AGdUt9aWvQ1WTtfW+f7zZWjl33OCuIlOAVKzBcZKSou9SWyfn9ItSA6QA5Kczm79LHPhqeEcY2X3gSpyACbFgwzu2eeh0vFxUlSFDdYWD2IDWfxd8uEZti8YtE+Gmqs+j5+d+ZziaUoXyBez6nhceXjHOGmByku7Dm7dNOXLSLlOfHQZ/I2Du8LpplFdFXETbhFNSixsCCA6rEuwNuWpMU5bTAEoPsHeSQXJD5cH0FoJYmRUkAUhlHM2c9Miz+YgbLlAVVqpcmpnZg/DTlGlStE8kWjnHYUS0grDAXHOz1EDpcRDjceiXTMSakKdhc3vmxzOnXQR5iJUyZkulKXaokq0LA87N/WAOLw3dOpTAm6WS40Zjw8W66tBiKVcB/Zk+pSlKLpLML2zYHMENFbbOJAqUCDxPusL5MDbz8I4VOIlIVLWFKZlJSBYEOynAcglgx0a+kkrD/qyblZaxDHOx3vN39Gisp6Rm9qB2FlqmolhRspbkKa7VHM3peCU9CSTSoLpNVLEjS4IHBxwiSQwLzCCo5sNTd+ub5RYwcwtuvm+lgz1afPOOlksHJPsuWlcwFWaVAi5uQLO+uT8YZsRjSXBpLscuHAE8W8oCqVvJLJqF+Zucj4mJhOZJUpx4Em3LPwjo5GlSGoSP0qSbSVkualOeL0nysfswgyJVRN2YE36iNK/SHLEzDVtZBSU8d40l+GeUZmC+XD5RoxO4iyW5f7UTx+qkAXkIAWWF1FKS7gl3DX+bwGlD4fCPp6iSokuSXPVzHssO3jFapCsduwxQlChMO7MzRvM0vvCpamS5YHJBcmlyziEzDOpRQn86wLfvWYnnrGwdkMCgYbDzClyZQvwe56RlyiEY1etOJX4hEwn1icMuptewzhpVjJKwZmy1mslisn3X3yog5XKkxnyFMX5g+UPUraBRhhL1VMmBWrbyHfmYR0ZQ8RWXVqYpI90qtpVmOYu3SDeHwRFJzCEFZfWsqA/0g+cDcLIqSgEM8qYol80pUHbmAhUF500AsUhJVh0pI4VEkjlZZEczkVNoYUoWAVXCTd7OyA3MZxXrl8D/FBrauzSqTLnKO6SpNhd6lM2QKXYG/CxheYe78frE9mKwzPwBlpWkrLLAAWxIpZmPvCwNr+UDpUqdI/WAIWkOOV3GVi99Ih/tedMQQouFXNgL3YhhkOA4R0rFLCaVMbEdX1J1bSJqE+HTCeCf3yg6QJhN1j82eY484I4PClQpen3joxIF/Foj2XICg4YqOSbuo8Bz0gynEpKbsN9lBJUQFBR3VUhgDYW18oKhObqCFtEUvDLSUvdySwDMwUTYADQQaVPQSGVSaTUWZyx5CzgFr2fi0CUFRWlwApKVFyeJAGfAE356wxyylTKEtNeSSCRkdaeJt9tGfL+nJalwUVF3AzCpLXJYXKgA5YcPobdBHuLsKlLAFns7nTwZ7i5ivhsKVKUEO4spjZ7BhbLK/O2Rgnj0CmhKiSWDZU3vzL5HO55WySmnKkPuQyVpatS7qNhwaz2sM9c7HUGDMiaCApqVNvBki405EW+8gUtJ7pRsaWs3Hd8AAAON/CLaJCk3Gajcnrlnm2l+t4rJJ/sCM2gkpabhRzy0Ba/o4v04wv4mcpU0BSRSDTcEpYqdx5/d4NJQUqEsZ60mz3ux6ktyjiS5WVEKzbM3J15cfADoG9KDJ6hZ2pInyjwS7OHYdfvTMxxIwa5iEnvGCQCAQwewsXu2eTMDDRtRKgCJftqcDJmZ75sBdtYWsLtcpBTPBvZQpDKcG4NiMshcNqxh4yuOwjikR906Rce0CpKVMnMixvoMxodYmxtO6EzCkqAJBYh7gkszb1nbLhC/i56a1FJLOWDMwd8vl1i3hK1TJbs62BSd0KTTo2tNLNmDyh9Itl/AzSpRK3KUqO+1jTdyz2I+OrRfwgtqxcc2DuSOWnUdTSwm6kpmIddITvOL1AO45DR3i7Kl0upAKwwe4LpAaxOnOOY0S4iaayktZ7Hjy9TF44lJAd7bzg6EgB20vrp0hemzSCCHCvyt+VtcrteOtnkFLH8tr2Lhw76l9X+UcyvBP2oIm4eaEF3llTDggBWTZ7uhy0EZUgs3h8Y1lU1pc1VlJKF5pzcDlkwytplGSAZffCNWB2mLk7FfE+0ebfCLGCAsTkXHwiPFC79PjE0obqTzIi/YmjY+zCknCyRqEJ1NrDhGYzpIO1JiWt38yz81OX9Y0js3uyJLf3abM7kpB0FmtGZ7amFGOxKhmFLPR/6mMmB+eRafpQSwCgssDurSulw4Dzl3HCxz5CE6chlKHBSh/MYfNjbK3ZTu4KkeISkn+YqEJeLQBNmDhMV4soiNS5JMLYgsrDHhJSCOImCZ8Uv5x1OJmz5h1UQ3mw+UU5SlHeN+7lAg/xJHkFNBLBkySlQIKilDvmlTqf/AE3jgDphdlJmYcImPdISGzQoKWoKTzcj0gpUfeV/mGB+DWVoTmlfdgk0G5PJuIMSfrOJ/wAsRkfIxmfdmXKSkhyl73IdRLUizZC+rKvHM3Z69zO4GjkE6dYsLSqaCQs0hOvAO4t7JzPiYsylEFLMSQyr+GfHiIdyaI2e4oLlyQwCVXsxtzzz0bSL3Z/ELVdDJJlmSzh0TGUZc1jmN6k8KecXUSJU0d2o79JbNuTaAizhrsfAVsTAyz3dyBWLZkgrYjqB8BGrpM8sMd1t/gddP4qob+0mFUAhakspSEOgflNASsNmxWCcuEfbDnM/skUgCt7Md6z3Dkhjy6AvjuygUpBwi3Wy5Z7wUpV3UwkqJD3dTC0K6pMyStaZyf1oWSqo2NkjP5Ac8hGPrpeNK67BhjeJVdh7Zxaa9IKSSAxAc52b4Wa0GZ6gogrDpawYkX5m7fXnCpIkJ7wUKYA+02hcgXd7EaDjBPDrKUXmKUWYsTS2THjxu1xncgebKFvZjJluwTMYFyTTnfpTmAAfAx5iZoASAXUGBA3ntmB1u/OKcnEFFgkKpLE3tYa2yL/8xawoBc+9UyQQSCTZr82bV+cMtmBslM5S1B1bwukhuBd7crDnHuH2ihUw1TENc3Ve3I3d+hhb7VbWWkBKEkOSCq1QAsrxLjwePthJercBBWiYhmIEtSkBXFgi7x6nSf8AmrPDXKTX0RyZvDGufMtU1ic9RYUjR8uloFbXxO6omQFlNiCobrFP5U+05uz6cot0mX3qVBQBWtSQlKXCQTTVzIbqOBJePB4UVOBq5zcjhbTW/wAoy5+m/p5tSf0XxSU1fYWZQSSe5SHqSqtdKC9yaUEmxZrFgBo8CsXJUrEBKwU3cgHIFgGJs17HnDh2hZaglCQFgF3AdRtkQd3TR+l4VtqzHxG8GoQPZP5jvODoLiw4Q2G5AfIYkqStctABTTm9xU5JLet/ne6qYlITTkkukPmR+YgXKhmNACYF4icgb0oqKleFgxL3fz58mll4tS6FKTe4JAAfW9ukGmh+AtImywkWBc7pzV7vXpwfrHkuRnWoKATce67gajPWKGDRxCrWBYhmuX4OLtaLwmVKvT1Iz5HNh8+N47fuG0UtvKokTAAD+rXwFLgh8r62+bRmg1h97YSynDFaVOFzAkhhYFCsiHzbjCEI04Y0hJckWNTkef0ixhywHImIsWHR0I+kTSEm1uPz/pFRTU+z6j+HlhRNNCBZrbiTn/xrGdbQlCZtFac0qneYcEj0h52RMmfh5VJCQEhJBs7AZcfG8JU2UDjppOSCpWfAExlwqpyLZOEH9nbSDLUT7U9Sk2sxmMG83hNxyAqfNbKtXxJhz7OYcd1LTme7JItYmYlY9CPOErEoabNbJK1D+ZQjQuSbJ8LKcCzmhm4gLS78rGCGFw9YBdyQZivMv984gwaNxx+WWoFuKrF/QecGNiTUJEsEEkoIP+Jw3mfhBFLkjtIZaWJSSGCnDFxbNy7Ae61uET99iOCP4x/tg7hJCZSBuAE8g+ntEalni5+LHFf8sYpT32RVJmVSgUDdAUarps5SEuQXFs/jBPYEqtSxLEwuxUVJe7q6kEXcfVoHzB3bF6ytyB+yC5F9QD7N7eurfod2SJUkrLEqJNhYAEs3JoayeKNu32E3D4B8TKSM7k9AkwN2SpcjFMEghM07p0IJBIsQ2rNGh7VKDjVzEJAtQ4GYBuW5nXW0Ve0HZKbMWDhCkomKK1KUulQKnJDEORezExoalo2NkJR1W9gtj+0zSMLiBapTKS1xWlyfBQA8Y87eYBMyXLxSBnTUro7EtfV7e6IHythBaU4dUypMpCnWMgpiSoDUAu0GezkwYvZypRYrSCKTfeTdLjqBEc+Nr91/KJSqUNuz/hibh1KpACUMEuTlSQpSX4MyXbg2dosSGFALpUU2uwcACnVrtk1nMVZyq0rsXQp3ChckMrwcBm4x1IxExW8EmlKXDhVLML2GZdh18YyJGdMv4TDkKIUCGsCCS41DHieGo5xMhDKASWTnUSXLtZtBfPoOcUJc4rQAQc2Ads21JF2DN66QZ7N7MMyYbEpDuCLEk2z+PLnAhilOWkFix2lUFrlyiSolVSlMOADONDbO7jz87N7BxNa0y8WZSkocHeAzDhRToznXKHDtxsOYqSRLJChdLcRcW1yby4QP7J7TeojDlU4hrj9X+9U102exezR6zx+CkoMrjqSdos4jBLw4/wComKmrJAM25BBCfZd8i7nV/CJ8ElIcLO6TmbEk6PmMntw4ZPWHlhcpIWynSCXGdgXbS8JXaPZkyUvdbuyXSW1HH9ocYzZcEpO1uJYubRwaBvmepbkJSkXVUXcAFmGQyAtnk67Pl1LWUuogvvkOwGTi2Q+EM07vUuVBKks5BBItygDgMMFoLh1HjqXfqSfrDwxyS3OtEGEZjv7zsz6Pn98zF3DzSopCmZOQAzPPk8SIwA/+nlnqDFmThaS4kIB5Ejxjnjb7B1L3OZOJAW6yAoWtryLPdnzA10ghLmISHPsmx3dQU6ai/q3GKqMLcnufa9rezcEHN7EWiaXhLMEFID2exBZxly9YTwX8jakLna/EEykizGYCGPBKtMxYh+Y8SqYuTSQOKUnzQn5vDV2xkUoQGYVFj0TyFuggHt9DLQm1pUsgjV0hQ8gW8DF4JpUxGDSl0qGt/vzeCuEQlSCCWIuA3/20nPwPnA6UL+v35xMhwS2X/wDP9YZoCY5Inn8OmgqU1nuKTbzZsm+kKpmBUzFF7kFtXABf0v4GHLC4GWZaCJajYEFzqAejcoU5iEy8csMQlwkjkugH/UYlBU3sPKVjHsUJCwLECQhQPEPLT6hEIs01Kmke8V+FTP8AzQ3bLmJQgKUd6XLVJV1TWsegCdNYVNnSiVhPvAjruv8AECHSFZbTOaWoJtWtXUgtn0JHrBDAgmalrsRnwK1em7HmysEDJlzTpPCSCLMFJUT5aDgYOYbZtK3F0hr8KQs/FQjmzkHZS6ksHukg9X/5ij/Z37fofpFvCrKHbIgs6Abkve5cfGPPxk7jL/ykxnUWGwRiOyc8yu7UlCruGV56DrlDcqacHsSfOlEJX3QKTwUQlIPXLxirK7QyNJg8QfmIk7QYNU7YkuSlnmKlpclgyVhTux93hAjilCS18FIJaWo/Aj9mu2He0pXacByZbap05kHweHnD7fmFNAEsOGci9+bxmPaT9GuJwkj8SlaJqEt3gSCFIB/NfNI1IyzaAGCnrQpMwFakyyFLAWxYKFw54kBtX0zjZBqW6Yrk47NG3HHSZMtaAuudNBlkJBCZYNlOr3mewiTsWRLxRpaidLJDWDpIGWljGddk1vMCmXMcslQQpKQCoPUs+0RnYZvvRo4wQlTJMxK1MmYBSWZl2JfiTT8dYz9Zs4tfJ2J3Kn3APaNIkzMRLSw3yaWJCkrOZI6j0ipLB7gNmotc2LjQk2diC9w4tezx2h2Wlc9UzuyqoJcg8gLh7BuUCpeFpACUhkilD/ltckC5DOCHyJzjBKajIm1uBdlEzE1VAqABcBy6QfoXAtYxoPYXDNIrZqyTnwLZZNwhNk4CYFS5hD0khIS6hSagBo2n5ReNF7Pf9hIZmt9tGno1cm+1HNnW0ZVZCeAfq2n3zgevASpQIlIpJSz3ZIOgBy+kS4nGNMKkqSWszxWx2L70UhOYax+DNHoqnyNTR9gcWqsM7BPk2nTKDG0cMJssjxHWKGA2cZctZYB0248bmJdnY7JJ6dIam90LL2E/tDLCMPNP7LfxbvziPYmzQmRLe5BJNsiQYIfpCw1KEAZTJyen5iX5O0TYOW6E6MOXLPygt6pxoTiLIBhQY+/DCL5TwjmjmY1UQsr/AIYMLRyJQ4ReEvjHKpd46kdYjfpJkDuZTWea38ioTe0gvhi2eGl58HUH++EPP6RQlsOFKAda7EH3cyOD0g21hI7TlpiZQ9mVWhPFu9mEeDENGPN6y8PSB5WZ6N6xZQq/3wb5RWSHPMj5RcIufAxMY1zZUhIw0guLykW1G6nOM17bSv8Arp4Ft1B/kln+sajsVQ/DSS7PKR6JTGZduW/tCc2TIy//ABy41ZV5SUHuDFTf1awTdRJ8aCfiSIr7ImFM2WoFiC7+Bj5f/bPH/gR9s5O+NWCrHiEk+ptGWioe7Pbye7bdHeLFsylBAPh3gI6Q0bCkkpAVrTxGXd/QnmIWdnhMtKGJDqKarPTOkhKfF0P4nJobtlzwVJHBZF+DgD0+UCPqX2N2DgwY4R9+EHu+oi2EK4g+cSd2eXmqPS0oyWzEJeOfP6xpPYHbQxGHEqfKACJlKQSC4SmsKbQsFnk0ZtPRLOQSnxX9I7wOOXKCqFkA5gGxsRdORsTnxjDnipRt9jZhlUqNuklM+RiZcxFEoqmSRU4UpNLGxvmSx1AByvGPbFwmzTbu8VMSsNvTE1WLpZKZaXBUkWU4ytaLXZ7aaly8SomqYEFlFqt4tZWYz0tFHs3hwlJCmCUkJpOanKksm4tcOz2HKI4mknSK5IO1b5G/s9gMEg0o79AGalKqSkJe92B5Ugvo8SY/aS5K1IChNQpiiaoCl3Ls+axuuCCzHrDfhMDIThlL7tKSlBU6bGwd3Gfi8YeqZvPWeN31846OnMroEv05D1svtJiUuVyFFDApWpVyC7gDRmgqO1QzXIV1b5mM2l4g3NTHO5Z+e9FuVtDEaTFK6KD+QPpGfJ07bsjJtsf0bckLc1UNdlJAbpxhi7F7cE5CqSChG6PeKgSC9zqGjKGnFitCjoKrP0+9Yl2bjZsiZUlZRMDhQDUnfCsrgvxfUwcL0RcUNjjqe467YkzMHNXMxFKpC1FQmpBFFRelYHX2vhBPZPavZwZ8ZIc5DvElvEZdDEO0sGmbg/xEzELNCCoqsEXU5dIzLbufTWKe2O0KpryMOhWHnJN1LEq2WakLLWLtSSd20aozTVsZxd6R+kYyXOQTLmJWkuHSoEWsbjhC1hppBHp08oBbFO0FCaBMK1Jd94AlYSwps1tQWe/WCGB7XSwFJmusE2CQykjiVLUHbJgHtmYeORRJSiMCMSjFCbKUgmiliRmohwQ4sxcPA1JKVlBswD9c83bIwvbKIE+acPiZjK4pDEJJIZzzVcjWGOUkAWJOefMk6DIQcW+Q7JSgdFfUc2PxaPgRz9b+kdJX43j2oNr6RtMp8fv7MfOeBj1SeZj5ucAIh/pRlvLkKI3krIHMKS5/0iEXa0k7s1t1eXG9/gRD9+kmYCqRLOgUrzVLSPUmEzbWICpUoJDAFk9Ey0A/zOfLlGTM/OXgvKBkjeHQxbbI8viYqfmHGLaTZI6/H6RMY1/syurCyDf/ALYDMfy2zOlnjPP0hS2xyj7yEk+VPyEP/ZBT4OUeRHkpUJf6SpTYyWo5GWkNrZa39I1ZPQRj6hQno/Vpz16Pu/IxLg5gCJo/MU7p5pUkn+Wryi3tmWEJKAxInLS7aAS26QMkrIuNEn1t84yclhimoBC0oLoQuWEng7B/5j1MM+CloTOSxJJnM2T7xIUfJvCFRDJRMHvYcKH7yVqSD1pJ+8jewJneYuUTcEgtzoJPrBgrkvs6T2NJb16R5T9/YiNU0Dxy3TEe7+z5D6R6JlMUlIVy8Qk/FJiTGyj3ZUyA3ugA+Qb4QfHaKWr2pKetj/6x9tDG4aZKKaWrs6UgEEM0YpJtUaounYsbFrFSqSUWCmsLEKuerQz7MMtczFESqKZdVDlTKTMdRD5bwACdHPBoWe0ZQgoTJUQiXKS5VmqYtSiSBlYEdQl4bliV36ZUtNBxGHQpaitQerJ0oUBUSCVWyIzcuccVGDf5uNKbch32tiRL2bOqIFUlSR1WKR6mMaMvV0tyUH8s/SNVx0v8Rg+7WSChSUqo94AZEi4c8BCxM7KoP/lX/iD+BuIzdL5YtP3K9TvK0KcuXLJZ1DofqkRaOy77k9KhoLE+haDK+x/CYDyIIHo8cf8AxJfFPm/lUmNDaZACzcBNTahxxDH/AIizIwq0tWkoKrJcEO7XvmMr8+cTTNgTx/43HDT+RQMcT5KkUuGv+3nb3w48zEMkdrKY/UPu15ykbKWlYIVUEKGjFbuORb1gdtPENjlsGYyl9SZMr6wS7UbZEjBy90LXMICUlwzAmvdvZg3MiE7E9o+/mViWkzAhIKgkJDISHJCc7kB39kJDcI4cbyY2y85actmp9lFoIWqX+ZTqP7XfTBnxazcoyfbc6jETkhWU1Ya+izyjRP0ZYgLkoPHvFG/tKqT/ACiotzJLalGxsyVMmrJExKlrUqwCs1E5B7w/U+R0jLLfcEIxyxcK9b+cXJPaCen86x4vHWJwiRZEwKGoWE/YiirDsbhPn9YzrIiT2GnZvbABhMqI6s3RvnB6R2pwqzvLUk/4m+MZpiJChk3FrfKOMOsfmbwIBHm3xjRj6iUe4rNmwK5at5Exwf2iX84tq8D4aRjcrFpQHRMmJLaannl84sp7TYweyupLXFiTzLXeNUOqT5R2kv8AbybXjUpSLSpaCpucwG3Gyk+vCFvtOsBctCB+rlpUAeKqjUfKj0iLHbVVMnLmrLKWmkgAiwAAa+lIOcVcbijNUkBLAEkWL3Iz6ACJylqlZWPFEKgxTxL+hEX5SLJszKUDyZJPnYwPUpQmJJzAJbpdvSCHs0jUVP1KE/7jC2Mad2HWVYNDl2UoDpUbP4wo/pJnd5iUoANSJYfxJNocewwCcFLfMlb+ExQ+AAhS/SIyMfJWlry0kgfvLD8uHhGuf9sivULu2VpKZaklwXUTzUtYHoiKKLSzzOfLT5xzPBCUg5OW6B/6mOvyJ6H0DxlKhAqUKnZzKpB4MsBx1ZQ8ecNPZGX/ANWkB6U1gGzsEs9+ULm050v8oLmXLKX/AC70uoZ8Uk+JyEM/Y8g4lzxLcqgp4bG/MgS4NDAHF+rRx3yfeHmj6x4yOLcnH1jvuU8/SN5mMFZswfF4PdncL3ikIJCUkuoqyCXux47p9IGmQsW3fI/EiOMPi1S3AmFIJBzQQG/eBF+EZWzRQd/SRsSW650pu7ldwJbJYKCrF1MywOLu5L2zG7Aw6vxBmTHCpSUpSm7qCzWHbSkvp+WDEra652BImkEy1upskgVJYAA0mom5a/CKs1lTlrAdJXKA6pkSUkMxcPVZjAS/Tf2v9jX5kPuLLYHGLSWUnfBYZpSk5eDMbxmyO1E8apPVI+TQ47b2yZcidKVlMlIIVc7yjSoZ3FIztxjPDLSTZaD1qHxSR6xLEub9x8j4+g9J7aLHtykHpUPmYuye2CT7UojooH4gQpzJJA/If3VAt5RCCoflPkWitInbH6T2rkHOtPVLj+UmKvaHaEmdKdCwVpU+uRscx0hNTiBxb75wT2LMPfAAF1btSBvJBZyNPSFcE0NGTsJdvcWSmSp91IKRwcCxdxq5in2SwoXiEpKSEhEpJH94MQtINTjIpfLqDaCH6SsCTLk1qmFUoEJMxqlCYZZGTOAywPHgIpbXcqwxl1VzsPJDvcrTWl7aOA2sV6fGlHSvdByz81sa+y23UScT+GShKEoUpLVqUXBCSCVKOo+mREXF7CSol1IKXu6bt1ckawvbI2UFy5+JppUSZzF7BIKl5ZgizcX5xc7R7emyFS1JopWiplpc1AkEEgvk3i7Exkyx8RuuRk6W4SmbGABCTkWZClAZPq7EFtIoYvssVJeo8QFAG/VgcoHSu3CsyiWDr7V+nDqIsntWlRSUpTzZZ+FIseH/ABGKWDIuEc9DKauzUwfkLD3VA+hZs+MUsfsNaLso+B5cQYPntSoH2ElPJTtyYjP0848ldqJKrLlEG7FN/vz+UTayrsTlBdhWl4W7KNJ4H56RJM2eRklXVDF/EGGxO1sIql88mKPZzzzbziL/AKN3StCVHOlZSb8wR5HhHeLLumI40Ks5ZAoNKgffDkZXexfTWK0rFLQbpSeYF7ffqbw8/hJMxnWiYOCilRGVgQxe2vEwOxvZOoju1JSDoTa/Dhb71h45l3OpitiDLXUpdKSOAUM3c2cP9Y8ROlkF1UkXBYkFyHBa4gwnsdOrD0BJzIJ9bRWxXZielTFAb3hcC+RDWLdR4RaOSHuHdBvYHbKXh5XdhC1pCiQQBqXUxJ94lnHraFrtftpOKxAmJSUfqgllM4IUo5jrnFyRs6bLVdNYIypz0CdPKBfaOWgzf1QDJliogEXrVm5N7hPhFo53LygS3K2NJFKSGfeybNIA8GAPjHGCl1BT6EAf4gR9Il2tMNEl8wFDmKUyk3/xJWehEXuzkhBBKnvNCQ2YpT3jjnut4wdWxSiTC4Ar7grYBcsgc6QpQ8bJ/ihs7JSz+IlWzSCS+ZTLY36gnxirsuRVLw5P5FTFt/kFQbQEFbeHiw7CSkLlikbgMtVrEprbxu3lBhPzoLWwzKQfD75R9Ty9DHZIAtw0p+cfd/yV5j6x6NmQxMYaW3tFPS//ALRHiMCSncqUrR0vnrdTFs2tDbK2FKA3SsD94/CPD2flaP14eQEZdRpozXaGKIQz71S0KsQFAFIY83S/UCHXAJE3BmmnvETgtQKk3CUGyVPSot7pazZ2gB2o2ElOFxE+u8rEJkBLM5ISurmaSLclHqW2Op9joALd2V6i9RXmeAB8I5SdOP53/wCga7hHtk5w8lhqxVxLZX0cE9atYTnPAeQh1UoKoSsmkoQDuixuyi4IDuAR9Ikn9mpatQDxCQPg0dFpIL3Eis6BukdDEKyKiBzDwzr7IXtNt+7/AFitN7LzU5KCvEg+TGDaBTAAUk539PrEZxa0Ed1uO+8wJAALsogkWd2uzwRxeyFJ9px1S3q1/CIcJhB3yEkEkhZDMS6Ja1Cz+LEFwkjMiOdHIKbEmzsRJRKnSjPQuoSlOUlJDmmpgFAKBVS5OeTiOMNjErx+DTL9iSUJ85qlP0YpiliMDMR3UsLpl71LOAN8Vg3s9TOGsRHWxZ4V32KUQF98hbG6zVNcsEgur2XYak2hsEqlTOmrRpZwhl4aeGA/UGWHPvlYe37wPH4Qo9py+Ew6xospB0yLAaWpbJ3BsHAjRcetEyS8uWte/LU4SosGBvqFJsSCxEJM6QhWHoWSkImKSCA5NLpYhqtDpwOTNFbN/ZSW6X0IvePn8BHwUnUeI+jwV2hs9vZCz/gIP+lJgUtBSbhjwI+sU5JE8uYgZLV4j6ExZkqQ91gHi7i/JoGECPSgajyP/MK4hsNjDIJG+G4/f1iKfSmxI5EFJcc2JgSFNqW5j5vEzi7ENnoPsxKWOw2EJTZgi/HS4i1InTE+zNa3vEeBcfbwHKLMCnPjy+9Y7ExtPXT6/wBIzywsFINjbU8C008uEd//ACDED/yP4D6QC70Aag+ke/iGPAdYi8a9gUxnk9q5oN0IPG3/AD8I8n7Yw05++w4dQAUU2Kg+RNjoPKF9Exg4J08Pu8eqW93GnCF0JcbAthfaGEwM8C82WoVEXe6i5d8784u7I2TKlgd3iApVZUKksQSgoHHL6wuIEwiyHHG0SziUHeS3QvBuVVYVNjjI2QUyVSxcqquNCUJQluDAN4DiYu4ZEwIdQpUVFSgcgVAKOTWCiQ2rQmSNpGzTVi2rt8YJ4fb84WqQvTNvW0BTmnfIyydmPOy8eVS94OpgWD3qyIdvKJfxa/7tf8Uv/dChI7TG1cvqUnx1+sR/2thv7pXkP90bl16XMWT0r3K6dvS7HdA4ur5pt5wRXjW9pCx0TV/ocxm/9nJDd4VofUpBST+9V8ouy9izgP1S3HIqQfB7Hzi+kpZW7Z7RC+8w8shYnYiXNBGikyjLKSOJJHlB5aTLwOKliwlzQjVqgJSgx5JUq3MQvK2XiJSu9EtQUPzgJURz1849n9oVHCz8OshSp86XMqsKTLSxcMLkBAtwMDg4ZsPgMStUlaFSu5YCYhQJJZgWLOdWum9y72agIRkdoMRLASmWmlIYVIWNOJLEO7NpFjAdrlmy0udKEv6FTwKYdhwj4wCV2hQBvFv2TLWD6mO8P2jlK+1/7WB8Y6mGw1AftEVjuFyqRMGIQlJU7AzXl3Oid+8W5e0EksygejnqwJPpFLb6kzsPNQhY7wJrSAWWCghQ3Td7cIBxS7c4GagmaEqTQru5h3GJM2UoEBJJ9oap/NyMc7U2fKTgakoQkpCSkhrMtIzs5YZ5xR7c9qkYsYdMsHvFlMyalslJSE0gjNzcN/SGDa2CP4GZLJciSb5OpKXfSzjpHHDztfCSAidJTuGYrcCARvFEvJrXfxLm94z1ODXNlzZaCEqE9buSMlqDEAEi7kC43nuTZ8Ti1KOHnS1t3smStwAUqqHAjJmPGw8Ujs1OK+9U53psxV3tUslufXrwMEZtOKQLXsTGIG6VN+xM+TiPZMnEp9tM1Q4mlQ8QoFocgs/Y+cdNy9YOoShOmpUPakhjke4RfwAimtUg2UEpPKWpPwUW8ofY4XLCrEAx1nUZ6JGHJY1J5hT+hQPjEv8AY6GJTPAH7Usj+ZJMOUzZEk5yk+X0jg7GlaJKei1fWO1AoS07NmJLhMqaNGWC/S4MRTlkE14cga2UB4FoeZWzUj8yuha/pFgYcpyPhCthozz8VKIbuyH/AGj9Y+TLlnJwWtvH+h+/J4xGzkK9pCVc2vFVWxZH90PM/WFYaF+Vs1kuSvoRZ7trfyjrDYNOYINhmHHQuAQRr8YNr7PoWNxRQeii7dDEErssoORNHr08fpEJY/k7T8HKNlhDKND+0llEA8OOd/m0cy5KK6VVE6Mt89d4G/WC8rY84sK0FLHeObaflcjLW0SS9gkF8yA+RAHi5vroDGOaceTnD2BasHKKS002uyu78QGYv5iKYwTt3cxGeRTd7cH8oYTs02ZCBwvxd7EFjnaPcRscE1AGWTdwxB45Nvc4nrruI4sXF7PxAFkJJdt1w/38497if7i/40wwT8DiB7KwRnkH+7RB/ZU/3/QwVN/AC5MwiVe0hJ6gH4xXTsuSC4lIB4hI+Ii+k/CPkmPaK0U/7LlG5Tc6hSh8DFRXZrClVRkIKndy5PmTnBUm8dxwKKa8Aghr+CiPUGBU7spJLtUl+bt53hiaPimO4OoVf7BmSADKFfFlUn+FTjyMV1YQLLzUUk2NaqPLcZUOXDwjxs4NnUKA2JLFxWgaGoP/AITQ/rFmfgMPNSBMXPY6GY78wlz8IPnBo90DmndPmloGbQSEgt63/wBTweQAvAdmsLJmCbLmFKhYd6AQOYCqS8McqXMUCFqQoEZoBFjbVSoo7PU6RlloAPQRN+FQUksxbNJKT5pYwgxDsrtKmTsxlrT3+DrkhBICl725SMyB7PJjFPsBKpwqbasH5cDwv5vwjNtqYpa5yqlEusvza3yjX9kSwmRKAsKU+rPn1jmcgiZZ0eOAVBuHHz8o9kG4iZUA45lrf7+sdKTERN35/MRZ1EccRtHIb7ESrz8I4miOOPDHyfu0ffWPiLmOOPFDlERlDSJ0x8kRxxTWgjj8o54N5GLrRBOECgn2HmA8vFss7nKJkTxTd+hez5XEU5gvHMlZZtL2hJQTCmFVLe5enoWtkx+fS8RYlQKwf1gdnRUc/Ek+rxDhTu9Ar0Fo7m3F7xlyYIsbkthbeyKbZjMW0Pn5x33A95X8MV5ZzPxvoI4pjI8ai6A4n//Z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Book Antiqua" pitchFamily="18" charset="0"/>
            </a:endParaRPr>
          </a:p>
        </p:txBody>
      </p:sp>
      <p:pic>
        <p:nvPicPr>
          <p:cNvPr id="74765" name="Picture 8" descr="http://www.where.ca/wp-content/uploads/2012/10/Cycling-NoseHillPark-1024x68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30358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0392" y="6275668"/>
            <a:ext cx="788114" cy="365125"/>
          </a:xfrm>
        </p:spPr>
        <p:txBody>
          <a:bodyPr/>
          <a:lstStyle/>
          <a:p>
            <a:pPr>
              <a:defRPr/>
            </a:pPr>
            <a:fld id="{86B84A8E-947D-4147-9C67-B6EA5D518AA2}" type="slidenum">
              <a:rPr lang="en-US" sz="140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835934" cy="365125"/>
          </a:xfrm>
        </p:spPr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561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1716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My Goals for our Time Together 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042276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You will:</a:t>
            </a:r>
          </a:p>
          <a:p>
            <a:r>
              <a:rPr lang="en-CA" dirty="0" smtClean="0"/>
              <a:t>Take control of how well you sleep.</a:t>
            </a:r>
          </a:p>
          <a:p>
            <a:r>
              <a:rPr lang="en-CA" dirty="0" smtClean="0"/>
              <a:t>Know why healthy sleep is essential. </a:t>
            </a:r>
          </a:p>
          <a:p>
            <a:r>
              <a:rPr lang="en-CA" dirty="0" smtClean="0"/>
              <a:t>Appreciate the 4 fundamentals of healthy sleep.</a:t>
            </a:r>
          </a:p>
          <a:p>
            <a:r>
              <a:rPr lang="en-CA" dirty="0" smtClean="0"/>
              <a:t>Adopt the Top 10 Tips To Sleep Well Tonight.</a:t>
            </a:r>
          </a:p>
          <a:p>
            <a:r>
              <a:rPr lang="en-CA" dirty="0" smtClean="0"/>
              <a:t>Practice 3 simple skills to improve your sleep.</a:t>
            </a:r>
          </a:p>
          <a:p>
            <a:r>
              <a:rPr lang="en-CA" dirty="0" smtClean="0"/>
              <a:t>Commit tonight to 3 sleep changes. 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Spotlight on Sleep, August 11, 2015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46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/>
              <a:t>Add Lots of Colour to Your Diet </a:t>
            </a:r>
            <a:endParaRPr dirty="0"/>
          </a:p>
        </p:txBody>
      </p:sp>
      <p:sp>
        <p:nvSpPr>
          <p:cNvPr id="12493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32C5EC-3CA0-4E8A-930F-2EE0D5F27F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/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835934" cy="365125"/>
          </a:xfrm>
        </p:spPr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3074" name="Picture 2" descr="http://blogs.extension.iastate.edu/foodsavings/files/2014/06/vegetables-fruit-mixed-he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91276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34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3581400" y="3728412"/>
            <a:ext cx="4800600" cy="213360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altLang="en-US" sz="2400" b="1" dirty="0" smtClean="0"/>
              <a:t>No television, iPad, tablet, computer, cell phone, </a:t>
            </a:r>
            <a:r>
              <a:rPr lang="en-US" altLang="en-US" sz="2400" b="1" dirty="0"/>
              <a:t/>
            </a:r>
            <a:br>
              <a:rPr lang="en-US" altLang="en-US" sz="2400" b="1" dirty="0"/>
            </a:br>
            <a:r>
              <a:rPr lang="en-US" altLang="en-US" sz="2400" b="1" dirty="0" smtClean="0"/>
              <a:t>light displays (clocks), or electronics in the bedroom.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21</a:t>
            </a:fld>
            <a:endParaRPr lang="en-CA"/>
          </a:p>
        </p:txBody>
      </p:sp>
      <p:pic>
        <p:nvPicPr>
          <p:cNvPr id="86024" name="Picture 2" descr="http://2.bp.blogspot.com/-guU37a65vWM/T56228oOptI/AAAAAAAAAL0/4eJdBh2D-ak/s1600/r527f_no_electronics__356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91" y="912667"/>
            <a:ext cx="441483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Stock_Sleeping Woman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36104"/>
            <a:ext cx="3152997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68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True or False?  </a:t>
            </a:r>
            <a:endParaRPr dirty="0"/>
          </a:p>
        </p:txBody>
      </p:sp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4283968" y="4038600"/>
            <a:ext cx="3528392" cy="19812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altLang="en-US" b="1" dirty="0" smtClean="0"/>
              <a:t>Caffeine consumed at       6 PM will be cleared through your system by 11 PM.</a:t>
            </a:r>
          </a:p>
        </p:txBody>
      </p:sp>
      <p:sp>
        <p:nvSpPr>
          <p:cNvPr id="12493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32C5EC-3CA0-4E8A-930F-2EE0D5F27F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/>
          </a:p>
        </p:txBody>
      </p:sp>
      <p:pic>
        <p:nvPicPr>
          <p:cNvPr id="69640" name="Picture 2" descr="https://encrypted-tbn1.gstatic.com/images?q=tbn:ANd9GcS9NMhVAhZYWQ52GQxR4Cr_Ls_UY-e49WFtnNZnjoCAhgXRCtK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1200"/>
            <a:ext cx="22098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Stock_Sleeping Woman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152997" cy="4725144"/>
          </a:xfrm>
          <a:prstGeom prst="rect">
            <a:avLst/>
          </a:prstGeom>
        </p:spPr>
      </p:pic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835934" cy="365125"/>
          </a:xfrm>
        </p:spPr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596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nergy-levels-sleep-drive-alert-chart-1-bony-bombsh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36917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33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07576"/>
            <a:ext cx="8042276" cy="108917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The Stages of Normal Sleep</a:t>
            </a:r>
            <a:endParaRPr dirty="0"/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5053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692A6-252D-46B9-9E89-BB2BFD2EA4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/>
          </a:p>
        </p:txBody>
      </p:sp>
      <p:pic>
        <p:nvPicPr>
          <p:cNvPr id="44039" name="Picture 4" descr="sleep_st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68760"/>
            <a:ext cx="9180512" cy="49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117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dirty="0"/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5653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Spotlight on Sleep, August 11, 2015</a:t>
            </a:r>
            <a:endParaRPr lang="en-US" dirty="0" smtClean="0"/>
          </a:p>
        </p:txBody>
      </p:sp>
      <p:sp>
        <p:nvSpPr>
          <p:cNvPr id="15565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6B99EA-8DF4-4873-AF05-40B84B0E8D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/>
          </a:p>
        </p:txBody>
      </p:sp>
      <p:pic>
        <p:nvPicPr>
          <p:cNvPr id="41991" name="Picture 4" descr="sleep-st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354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043608" y="1222696"/>
            <a:ext cx="3800076" cy="42752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cap="none" dirty="0">
                <a:solidFill>
                  <a:srgbClr val="0A235D"/>
                </a:solidFill>
              </a:rPr>
              <a:t>RECOGNIZE THAT YOUR THOUGHTS ABOUT SLEEP IMPACT THE QUALITY OF YOUR SLEEP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12" name="Picture 11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3152997" cy="472514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0392" y="6275668"/>
            <a:ext cx="788114" cy="365125"/>
          </a:xfrm>
        </p:spPr>
        <p:txBody>
          <a:bodyPr/>
          <a:lstStyle/>
          <a:p>
            <a:pPr>
              <a:defRPr/>
            </a:pPr>
            <a:fld id="{86B84A8E-947D-4147-9C67-B6EA5D518AA2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340768"/>
            <a:ext cx="4752528" cy="5112568"/>
          </a:xfrm>
        </p:spPr>
        <p:txBody>
          <a:bodyPr>
            <a:noAutofit/>
          </a:bodyPr>
          <a:lstStyle/>
          <a:p>
            <a:r>
              <a:rPr lang="en-US" sz="1600" dirty="0" smtClean="0"/>
              <a:t>I </a:t>
            </a:r>
            <a:r>
              <a:rPr lang="en-US" sz="1600" dirty="0"/>
              <a:t>am drifting into a peaceful sleep.</a:t>
            </a:r>
          </a:p>
          <a:p>
            <a:r>
              <a:rPr lang="en-US" sz="1600" dirty="0"/>
              <a:t>It is such a pleasure to sleep.</a:t>
            </a:r>
          </a:p>
          <a:p>
            <a:r>
              <a:rPr lang="en-US" sz="1600" dirty="0"/>
              <a:t>I love resting and </a:t>
            </a:r>
            <a:r>
              <a:rPr lang="en-US" sz="1600" dirty="0" smtClean="0"/>
              <a:t>nurturing my </a:t>
            </a:r>
            <a:r>
              <a:rPr lang="en-US" sz="1600" dirty="0"/>
              <a:t>body.</a:t>
            </a:r>
          </a:p>
          <a:p>
            <a:r>
              <a:rPr lang="en-US" sz="1600" dirty="0" smtClean="0"/>
              <a:t>I </a:t>
            </a:r>
            <a:r>
              <a:rPr lang="en-US" sz="1600" dirty="0"/>
              <a:t>am always safe and protected.</a:t>
            </a:r>
          </a:p>
          <a:p>
            <a:r>
              <a:rPr lang="en-US" sz="1600" dirty="0"/>
              <a:t>I relax knowing that everything looks clearer in the morning.</a:t>
            </a:r>
          </a:p>
          <a:p>
            <a:r>
              <a:rPr lang="en-US" sz="1600" dirty="0"/>
              <a:t>I am at peace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The universe is holding me in a warm embrace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I trust the universe to supply everything I need.</a:t>
            </a:r>
          </a:p>
          <a:p>
            <a:r>
              <a:rPr lang="en-US" sz="1600" dirty="0" smtClean="0"/>
              <a:t>All </a:t>
            </a:r>
            <a:r>
              <a:rPr lang="en-US" sz="1600" dirty="0"/>
              <a:t>is well in my world.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30897" y="326791"/>
            <a:ext cx="8616613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Affirmations for sleep 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pic>
        <p:nvPicPr>
          <p:cNvPr id="9" name="Picture 8" descr="iStock_Sleeping Woman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152997" cy="472514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100392" y="6275668"/>
            <a:ext cx="788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73E8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6B84A8E-947D-4147-9C67-B6EA5D518AA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123728" y="2708920"/>
            <a:ext cx="5134336" cy="276180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A235D"/>
                </a:solidFill>
              </a:rPr>
              <a:t>Expressive Writing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A235D"/>
                </a:solidFill>
              </a:rPr>
              <a:t>The 36 Breaths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A235D"/>
                </a:solidFill>
              </a:rPr>
              <a:t>The Body Scan</a:t>
            </a:r>
            <a:endParaRPr lang="en-US" sz="32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67544" y="764704"/>
            <a:ext cx="8064896" cy="172819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Learn Three Key Skills to                             Sleep Well Tonight 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Spotlight on Sleep, August 11, 2015</a:t>
            </a:r>
            <a:endParaRPr lang="en-CA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auto">
          <a:xfrm>
            <a:off x="8100392" y="6275668"/>
            <a:ext cx="78811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73E8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692A6-252D-46B9-9E89-BB2BFD2EA4E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971601" y="2564904"/>
            <a:ext cx="4169744" cy="2376264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dirty="0" smtClean="0">
                <a:solidFill>
                  <a:srgbClr val="0A235D"/>
                </a:solidFill>
              </a:rPr>
              <a:t>“What lies behind us and what lies before us are tiny matters compared to               what lies within us.” </a:t>
            </a:r>
          </a:p>
          <a:p>
            <a:pPr marL="365760" lvl="1" indent="0">
              <a:buNone/>
            </a:pPr>
            <a:r>
              <a:rPr lang="en-US" dirty="0" smtClean="0">
                <a:solidFill>
                  <a:srgbClr val="0A235D"/>
                </a:solidFill>
              </a:rPr>
              <a:t>	</a:t>
            </a:r>
            <a:r>
              <a:rPr lang="en-US" sz="1400" dirty="0" smtClean="0">
                <a:solidFill>
                  <a:srgbClr val="0A235D"/>
                </a:solidFill>
              </a:rPr>
              <a:t>Ralph Waldo Emerson </a:t>
            </a:r>
          </a:p>
          <a:p>
            <a:endParaRPr lang="en-US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23528" y="908719"/>
            <a:ext cx="8496944" cy="10893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cap="none" dirty="0" smtClean="0">
                <a:solidFill>
                  <a:srgbClr val="0A235D"/>
                </a:solidFill>
              </a:rPr>
              <a:t>Skill #1 – Expressive </a:t>
            </a:r>
            <a:r>
              <a:rPr lang="en-US" sz="4400" cap="none" dirty="0">
                <a:solidFill>
                  <a:srgbClr val="0A235D"/>
                </a:solidFill>
              </a:rPr>
              <a:t>W</a:t>
            </a:r>
            <a:r>
              <a:rPr lang="en-US" sz="4400" cap="none" dirty="0" smtClean="0">
                <a:solidFill>
                  <a:srgbClr val="0A235D"/>
                </a:solidFill>
              </a:rPr>
              <a:t>riting </a:t>
            </a:r>
            <a:endParaRPr lang="en-US" sz="4400" cap="none" dirty="0">
              <a:solidFill>
                <a:srgbClr val="0A235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10" name="Picture 4" descr="writing_175p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99" y="1998071"/>
            <a:ext cx="2133761" cy="330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100392" y="6237312"/>
            <a:ext cx="788114" cy="365125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692A6-252D-46B9-9E89-BB2BFD2EA4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42276" cy="1039868"/>
          </a:xfrm>
        </p:spPr>
        <p:txBody>
          <a:bodyPr/>
          <a:lstStyle/>
          <a:p>
            <a:r>
              <a:rPr lang="en-CA" dirty="0" smtClean="0"/>
              <a:t>Your Sleep Self-Assessment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77" y="1384177"/>
            <a:ext cx="8147248" cy="820688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Rate Your Sleep Last Night – 0 is Poor, 10 is Excellent</a:t>
            </a:r>
          </a:p>
          <a:p>
            <a:r>
              <a:rPr lang="en-CA" dirty="0" smtClean="0"/>
              <a:t>Rate your Confidence to Sleep Well Tonight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3</a:t>
            </a:fld>
            <a:endParaRPr lang="en-CA"/>
          </a:p>
        </p:txBody>
      </p:sp>
      <p:pic>
        <p:nvPicPr>
          <p:cNvPr id="1026" name="Picture 2" descr="http://fcsstudent.blog.ryerson.ca/files/2013/06/rsz_2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256584" cy="40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2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899592" y="1916832"/>
            <a:ext cx="4608512" cy="3408259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Ideally in evening before bed.  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Place your attention gently within.  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Explore your thoughts.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need to solve anything!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10" name="Picture 4" descr="writing_175p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99" y="1998070"/>
            <a:ext cx="2133761" cy="332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323528" y="908719"/>
            <a:ext cx="8496944" cy="10893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400" cap="none" dirty="0" smtClean="0">
                <a:solidFill>
                  <a:srgbClr val="0A235D"/>
                </a:solidFill>
              </a:rPr>
              <a:t>Skill #1 – Expressive </a:t>
            </a:r>
            <a:r>
              <a:rPr lang="en-US" sz="4400" cap="none" dirty="0">
                <a:solidFill>
                  <a:srgbClr val="0A235D"/>
                </a:solidFill>
              </a:rPr>
              <a:t>W</a:t>
            </a:r>
            <a:r>
              <a:rPr lang="en-US" sz="4400" cap="none" dirty="0" smtClean="0">
                <a:solidFill>
                  <a:srgbClr val="0A235D"/>
                </a:solidFill>
              </a:rPr>
              <a:t>riting </a:t>
            </a:r>
            <a:endParaRPr lang="en-US" sz="4400" cap="none" dirty="0">
              <a:solidFill>
                <a:srgbClr val="0A235D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100392" y="6275668"/>
            <a:ext cx="788114" cy="365125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692A6-252D-46B9-9E89-BB2BFD2EA4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PhD Dissertation Research  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4321835" y="1981200"/>
            <a:ext cx="4066589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52 subjects, 17-74 years of age, wide range of health issues, over 8 weeks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56</a:t>
            </a:r>
            <a:r>
              <a:rPr lang="en-US" altLang="en-US" b="1" dirty="0" smtClean="0"/>
              <a:t>% </a:t>
            </a:r>
            <a:r>
              <a:rPr lang="en-US" altLang="en-US" dirty="0" smtClean="0"/>
              <a:t>decrease in  </a:t>
            </a:r>
            <a:r>
              <a:rPr lang="en-US" altLang="en-US" dirty="0"/>
              <a:t>common symptoms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24%</a:t>
            </a:r>
            <a:r>
              <a:rPr lang="en-US" altLang="en-US" dirty="0"/>
              <a:t> </a:t>
            </a:r>
            <a:r>
              <a:rPr lang="en-US" altLang="en-US" dirty="0" smtClean="0"/>
              <a:t>improvement in </a:t>
            </a:r>
            <a:r>
              <a:rPr lang="en-US" altLang="en-US" dirty="0"/>
              <a:t>mood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31</a:t>
            </a:fld>
            <a:endParaRPr lang="en-CA"/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2781300" cy="412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88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899592" y="1988841"/>
            <a:ext cx="4464496" cy="3600399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the power of your mind to relax the body.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Physical tension will float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away. 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 will come to better understand your wild mind.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611560" y="943675"/>
            <a:ext cx="7992888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Skill #2 - The 36 Breaths 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pic>
        <p:nvPicPr>
          <p:cNvPr id="13" name="Picture 12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16832"/>
            <a:ext cx="2864700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755576" y="1844824"/>
            <a:ext cx="7560840" cy="3741321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Focus on your breathing.  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 1 at the completion of one full inspiration/exhalation.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Continue counting to 36.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you notice you are no longer focused on your breath, notice your thoughts, let them go, and return to a count of 1. 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11560" y="943675"/>
            <a:ext cx="7992888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Skill #2 - The 36 Breaths 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8100392" y="6275668"/>
            <a:ext cx="78811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73E8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692A6-252D-46B9-9E89-BB2BFD2EA4E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395536" y="764704"/>
            <a:ext cx="8352928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Diaphragmatic Breathing 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2050" name="Picture 2" descr="http://www.stress-management-for-peak-performance.com/images/diaphragmatic_breat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351994" cy="384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100392" y="6275668"/>
            <a:ext cx="788114" cy="365125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692A6-252D-46B9-9E89-BB2BFD2EA4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9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971600" y="1863307"/>
            <a:ext cx="4320480" cy="3876085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Redirect your mental energy slowly and methodically from top to toe.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Guide your awareness through each body part.</a:t>
            </a:r>
          </a:p>
          <a:p>
            <a:pPr marL="349250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Just notice; don’t analyze or think. Do nothing!</a:t>
            </a: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39552" y="836712"/>
            <a:ext cx="7848872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Step 3: The </a:t>
            </a:r>
            <a:r>
              <a:rPr lang="en-US" sz="4600" cap="none" dirty="0">
                <a:solidFill>
                  <a:srgbClr val="0A235D"/>
                </a:solidFill>
              </a:rPr>
              <a:t>B</a:t>
            </a:r>
            <a:r>
              <a:rPr lang="en-US" sz="4600" cap="none" dirty="0" smtClean="0">
                <a:solidFill>
                  <a:srgbClr val="0A235D"/>
                </a:solidFill>
              </a:rPr>
              <a:t>ody </a:t>
            </a:r>
            <a:r>
              <a:rPr lang="en-US" sz="4600" cap="none" dirty="0">
                <a:solidFill>
                  <a:srgbClr val="0A235D"/>
                </a:solidFill>
              </a:rPr>
              <a:t>S</a:t>
            </a:r>
            <a:r>
              <a:rPr lang="en-US" sz="4600" cap="none" dirty="0" smtClean="0">
                <a:solidFill>
                  <a:srgbClr val="0A235D"/>
                </a:solidFill>
              </a:rPr>
              <a:t>can 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1026" name="Picture 2" descr="http://cgtcweb.org/Changelfe/wp-content/uploads/2010/09/anatom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63308"/>
            <a:ext cx="2253952" cy="32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8100392" y="6275668"/>
            <a:ext cx="788114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73E8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692A6-252D-46B9-9E89-BB2BFD2EA4E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The Top 10 Tips To </a:t>
            </a:r>
            <a:br>
              <a:rPr lang="en-CA" dirty="0" smtClean="0"/>
            </a:br>
            <a:r>
              <a:rPr lang="en-CA" dirty="0" smtClean="0"/>
              <a:t>Sleep Well Tonight 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36</a:t>
            </a:fld>
            <a:endParaRPr lang="en-CA"/>
          </a:p>
        </p:txBody>
      </p:sp>
      <p:pic>
        <p:nvPicPr>
          <p:cNvPr id="6" name="Picture 5" descr="Screenshot 2015-08-10 16.53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466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7576"/>
            <a:ext cx="9036496" cy="101716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Learning More and Getting Support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700808"/>
            <a:ext cx="4104456" cy="4343400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hlinkClick r:id="rId2"/>
              </a:rPr>
              <a:t>www.chriscarruthers.com</a:t>
            </a:r>
            <a:r>
              <a:rPr lang="en-CA" dirty="0" smtClean="0"/>
              <a:t> </a:t>
            </a:r>
          </a:p>
          <a:p>
            <a:r>
              <a:rPr lang="en-CA" dirty="0" smtClean="0"/>
              <a:t>Resource Page</a:t>
            </a:r>
          </a:p>
          <a:p>
            <a:pPr lvl="1"/>
            <a:r>
              <a:rPr lang="en-CA" dirty="0"/>
              <a:t>Sleep Diary</a:t>
            </a:r>
          </a:p>
          <a:p>
            <a:pPr lvl="1"/>
            <a:r>
              <a:rPr lang="en-CA" dirty="0"/>
              <a:t>Sleep Quiz</a:t>
            </a:r>
          </a:p>
          <a:p>
            <a:pPr lvl="1"/>
            <a:r>
              <a:rPr lang="en-CA" dirty="0"/>
              <a:t>Recommended Books and Websites </a:t>
            </a:r>
          </a:p>
          <a:p>
            <a:pPr lvl="1"/>
            <a:r>
              <a:rPr lang="en-CA" dirty="0"/>
              <a:t>Free Audio program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37</a:t>
            </a:fld>
            <a:endParaRPr lang="en-CA"/>
          </a:p>
        </p:txBody>
      </p:sp>
      <p:pic>
        <p:nvPicPr>
          <p:cNvPr id="7" name="Picture 6" descr="Screenshot 2015-08-10 17.45.5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60851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38</a:t>
            </a:fld>
            <a:endParaRPr lang="en-CA"/>
          </a:p>
        </p:txBody>
      </p:sp>
      <p:pic>
        <p:nvPicPr>
          <p:cNvPr id="4098" name="Picture 2" descr="http://www.chriscarruthers.com/wp-content/uploads/2012/09/sleepdi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57" y="80845"/>
            <a:ext cx="8237091" cy="61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8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hriscarruthers.com/wp-content/uploads/2015/07/Spotlight-on-Sleep-2-shadow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92765" cy="59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49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leep Well Tonight Checklis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>
          <a:xfrm>
            <a:off x="-188528" y="-27384"/>
            <a:ext cx="9585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5160"/>
          </a:xfrm>
        </p:spPr>
        <p:txBody>
          <a:bodyPr/>
          <a:lstStyle/>
          <a:p>
            <a:r>
              <a:rPr lang="en-CA" dirty="0" smtClean="0"/>
              <a:t>Sleep Quiz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40</a:t>
            </a:fld>
            <a:endParaRPr lang="en-CA"/>
          </a:p>
        </p:txBody>
      </p:sp>
      <p:pic>
        <p:nvPicPr>
          <p:cNvPr id="3074" name="Picture 2" descr="http://www.chriscarruthers.com/wp-content/uploads/2015/07/Screenshot-2015-07-31-11.44.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827921" cy="5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3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41</a:t>
            </a:fld>
            <a:endParaRPr lang="en-CA"/>
          </a:p>
        </p:txBody>
      </p:sp>
      <p:pic>
        <p:nvPicPr>
          <p:cNvPr id="1026" name="Picture 2" descr="http://www.chriscarruthers.com/wp-content/uploads/2015/02/Screenshot-2015-02-23-12.48.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632848" cy="589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6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42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3923928" y="332656"/>
            <a:ext cx="5040560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lvl="1" algn="ctr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Sleep Well Tonight Personal Workbook includes:</a:t>
            </a:r>
          </a:p>
          <a:p>
            <a:endParaRPr lang="en-US" dirty="0"/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Life Satisfaction Assessment Symptom Checklist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Vision for Health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Trials Summary on Sleep and Health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Commitment to Change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Sleep Assessment Quiz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Obstacles to Sleeping Well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Three Key Skills: Expressive Writing, The 36 Breaths, The Body Scan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Action Plan Checklist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Resource List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Sleep Diary</a:t>
            </a:r>
          </a:p>
        </p:txBody>
      </p:sp>
      <p:pic>
        <p:nvPicPr>
          <p:cNvPr id="7" name="Picture 6" descr="sleep_well_bookle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>
          <a:xfrm>
            <a:off x="395536" y="764704"/>
            <a:ext cx="3456384" cy="52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43</a:t>
            </a:fld>
            <a:endParaRPr lang="en-CA"/>
          </a:p>
        </p:txBody>
      </p:sp>
      <p:pic>
        <p:nvPicPr>
          <p:cNvPr id="11" name="Picture 10" descr="Screenshot 2015-08-10 17.31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8"/>
          <a:stretch/>
        </p:blipFill>
        <p:spPr>
          <a:xfrm>
            <a:off x="0" y="0"/>
            <a:ext cx="9144000" cy="17182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2425238"/>
            <a:ext cx="8784976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Three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90-minute live, interactive online sessions with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myself and the group. Three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live Q&amp;A sessions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 webinar.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 days of short lessons and reminder tips delivered to your email inbox each day that will help you troubleshoot and apply course insights to real daily challenges.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Sleep Well Tonight Personal Workbook (electronic PDF).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Sacred Sleep Recommended Resources –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my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sleep resource library.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Audio-recordings of all 3 webinar sessions for your later review and practice.</a:t>
            </a:r>
          </a:p>
          <a:p>
            <a:pPr marL="685800" lvl="1" indent="-336550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30-day “I gave it my all” money back guarantee.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0" y="2060848"/>
            <a:ext cx="5631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15-Day Sleep Transformation Program That Includes: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048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44</a:t>
            </a:fld>
            <a:endParaRPr lang="en-CA"/>
          </a:p>
        </p:txBody>
      </p:sp>
      <p:pic>
        <p:nvPicPr>
          <p:cNvPr id="11" name="Picture 10" descr="Screenshot 2015-08-10 17.31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8"/>
          <a:stretch/>
        </p:blipFill>
        <p:spPr>
          <a:xfrm>
            <a:off x="0" y="0"/>
            <a:ext cx="9144000" cy="17182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2" y="2708920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Receive $75 Off 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 Register By Friday August 14</a:t>
            </a:r>
            <a:r>
              <a:rPr lang="en-US" sz="28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! </a:t>
            </a:r>
          </a:p>
          <a:p>
            <a:pPr algn="ctr"/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(Details will be sent by email 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if you signed up for the draw)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894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Cognitive Behavioural Therapy (CBT)</a:t>
            </a:r>
            <a:endParaRPr dirty="0"/>
          </a:p>
        </p:txBody>
      </p:sp>
      <p:sp>
        <p:nvSpPr>
          <p:cNvPr id="71686" name="Rectangle 3"/>
          <p:cNvSpPr>
            <a:spLocks noGrp="1" noChangeArrowheads="1"/>
          </p:cNvSpPr>
          <p:nvPr>
            <p:ph idx="1"/>
          </p:nvPr>
        </p:nvSpPr>
        <p:spPr>
          <a:xfrm>
            <a:off x="3419872" y="2060848"/>
            <a:ext cx="4824536" cy="39604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spc="150" dirty="0"/>
              <a:t>Do this FIRST, this is not an add-on</a:t>
            </a:r>
          </a:p>
          <a:p>
            <a:pPr>
              <a:lnSpc>
                <a:spcPct val="90000"/>
              </a:lnSpc>
            </a:pPr>
            <a:r>
              <a:rPr lang="en-US" altLang="en-US" sz="2000" spc="150" dirty="0"/>
              <a:t>At least as effective as  pharmacological therapies for insomnia, but without side effects </a:t>
            </a:r>
          </a:p>
          <a:p>
            <a:pPr>
              <a:lnSpc>
                <a:spcPct val="90000"/>
              </a:lnSpc>
            </a:pPr>
            <a:r>
              <a:rPr lang="en-US" altLang="en-US" sz="2000" spc="150" dirty="0"/>
              <a:t>Continued benefits 6 – 12 months later</a:t>
            </a:r>
          </a:p>
          <a:p>
            <a:pPr>
              <a:lnSpc>
                <a:spcPct val="90000"/>
              </a:lnSpc>
            </a:pPr>
            <a:r>
              <a:rPr lang="en-US" altLang="en-US" sz="2000" spc="150" dirty="0"/>
              <a:t>Can improve onset to sleep by 30 minutes, and decrease awakenings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ECA96-98A6-4BB1-8B4B-A939A6568A6F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10" name="Picture 9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78687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77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Pharmacology </a:t>
            </a:r>
            <a:endParaRPr dirty="0"/>
          </a:p>
        </p:txBody>
      </p:sp>
      <p:sp>
        <p:nvSpPr>
          <p:cNvPr id="72710" name="Rectangle 3"/>
          <p:cNvSpPr>
            <a:spLocks noGrp="1" noChangeArrowheads="1"/>
          </p:cNvSpPr>
          <p:nvPr>
            <p:ph idx="1"/>
          </p:nvPr>
        </p:nvSpPr>
        <p:spPr>
          <a:xfrm>
            <a:off x="3419872" y="1484784"/>
            <a:ext cx="4752528" cy="48398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spc="150" dirty="0"/>
              <a:t>Despite the lack of evidence, pharmaceutical interventions are widely used by </a:t>
            </a:r>
            <a:r>
              <a:rPr lang="en-US" altLang="en-US" sz="2000" spc="150" dirty="0" smtClean="0"/>
              <a:t>MDs</a:t>
            </a:r>
          </a:p>
          <a:p>
            <a:pPr>
              <a:lnSpc>
                <a:spcPct val="90000"/>
              </a:lnSpc>
            </a:pPr>
            <a:r>
              <a:rPr lang="en-US" altLang="en-US" sz="2000" spc="150" dirty="0" smtClean="0"/>
              <a:t>They don’t provide improved quality of sleep</a:t>
            </a:r>
            <a:endParaRPr lang="en-US" altLang="en-US" sz="2000" spc="150" dirty="0"/>
          </a:p>
          <a:p>
            <a:r>
              <a:rPr lang="en-US" altLang="en-US" sz="2000" spc="150" dirty="0"/>
              <a:t>Safety 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Tolerance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Abuse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Dependence</a:t>
            </a:r>
            <a:endParaRPr lang="en-US" altLang="en-US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Withdrawal (rebound insomnia)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Morning sedation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Cognitive and motor impairment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CA93D-147A-4A93-B0C0-E36AB357A762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8" name="Picture 7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78687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8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sz="4000" dirty="0" smtClean="0"/>
              <a:t>When To See A Sleep Specialist </a:t>
            </a:r>
            <a:endParaRPr sz="4000" dirty="0"/>
          </a:p>
        </p:txBody>
      </p:sp>
      <p:sp>
        <p:nvSpPr>
          <p:cNvPr id="72710" name="Rectangle 3"/>
          <p:cNvSpPr>
            <a:spLocks noGrp="1" noChangeArrowheads="1"/>
          </p:cNvSpPr>
          <p:nvPr>
            <p:ph idx="1"/>
          </p:nvPr>
        </p:nvSpPr>
        <p:spPr>
          <a:xfrm>
            <a:off x="3635896" y="1700808"/>
            <a:ext cx="5040560" cy="46237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 smtClean="0"/>
              <a:t>When you feel sleepy during the day, even if you have had a good nights’ sleep.</a:t>
            </a:r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When you need a long time to fall asleep and wake up frequently.</a:t>
            </a:r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If you have uncomfortable restless sensations in your arms and legs.</a:t>
            </a:r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Your legs jerk during the night.</a:t>
            </a:r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You wake up gasping for breath.</a:t>
            </a:r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Your partner says your snoring is disrupting their sleep.   </a:t>
            </a:r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You have fallen asleep while driving. </a:t>
            </a:r>
            <a:r>
              <a:rPr lang="en-US" altLang="en-US" sz="1800" dirty="0" smtClean="0"/>
              <a:t> </a:t>
            </a:r>
            <a:endParaRPr lang="en-US" altLang="en-US" sz="1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CA93D-147A-4A93-B0C0-E36AB357A762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8" name="Picture 7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78687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sz="4000" dirty="0" smtClean="0"/>
              <a:t>When To See A Sleep Specialist </a:t>
            </a:r>
            <a:endParaRPr sz="4000" dirty="0"/>
          </a:p>
        </p:txBody>
      </p:sp>
      <p:sp>
        <p:nvSpPr>
          <p:cNvPr id="72710" name="Rectangle 3"/>
          <p:cNvSpPr>
            <a:spLocks noGrp="1" noChangeArrowheads="1"/>
          </p:cNvSpPr>
          <p:nvPr>
            <p:ph idx="1"/>
          </p:nvPr>
        </p:nvSpPr>
        <p:spPr>
          <a:xfrm>
            <a:off x="3851920" y="1844824"/>
            <a:ext cx="4464496" cy="4479776"/>
          </a:xfrm>
        </p:spPr>
        <p:txBody>
          <a:bodyPr>
            <a:normAutofit/>
          </a:bodyPr>
          <a:lstStyle/>
          <a:p>
            <a:r>
              <a:rPr lang="en-CA" sz="1800" dirty="0" smtClean="0"/>
              <a:t>There are ~88 sleep disorders.</a:t>
            </a:r>
          </a:p>
          <a:p>
            <a:r>
              <a:rPr lang="en-CA" sz="1800" dirty="0" smtClean="0"/>
              <a:t>5 most common:  insomnia, sleep apnea, restless legs syndrome, narcolepsy, and periodic limb movements.  </a:t>
            </a:r>
          </a:p>
          <a:p>
            <a:r>
              <a:rPr lang="en-CA" sz="1800" dirty="0" smtClean="0"/>
              <a:t>A </a:t>
            </a:r>
            <a:r>
              <a:rPr lang="en-CA" sz="1800" dirty="0" err="1" smtClean="0"/>
              <a:t>polysomnogram</a:t>
            </a:r>
            <a:r>
              <a:rPr lang="en-CA" sz="1800" dirty="0" smtClean="0"/>
              <a:t> of 25 electrodes will assess your brainwaves, hear rate, eye movement, muscle tensing, air  flow in mouth and nose, and chest wall movement during sleep.  </a:t>
            </a:r>
            <a:endParaRPr lang="en-CA" sz="1800" dirty="0"/>
          </a:p>
          <a:p>
            <a:pPr>
              <a:lnSpc>
                <a:spcPct val="90000"/>
              </a:lnSpc>
            </a:pPr>
            <a:endParaRPr lang="en-US" altLang="en-US" sz="1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CA93D-147A-4A93-B0C0-E36AB357A762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8" name="Picture 7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78687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15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230897" y="326791"/>
            <a:ext cx="8616613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cap="none" dirty="0" smtClean="0">
                <a:solidFill>
                  <a:srgbClr val="0A235D"/>
                </a:solidFill>
              </a:rPr>
              <a:t>Your 3 Easiest Next Steps </a:t>
            </a:r>
            <a:endParaRPr lang="en-US" sz="4600" cap="none" dirty="0">
              <a:solidFill>
                <a:srgbClr val="0A235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68539" y="6362631"/>
            <a:ext cx="582966" cy="274320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0A235D"/>
                </a:solidFill>
              </a:rPr>
              <a:pPr/>
              <a:t>49</a:t>
            </a:fld>
            <a:endParaRPr lang="en-US" dirty="0">
              <a:solidFill>
                <a:srgbClr val="0A235D"/>
              </a:solidFill>
            </a:endParaRPr>
          </a:p>
        </p:txBody>
      </p:sp>
      <p:pic>
        <p:nvPicPr>
          <p:cNvPr id="5" name="Picture 4" descr="Dollarphotoclub_460360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8072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1600" y="1412776"/>
            <a:ext cx="3605841" cy="3981533"/>
          </a:xfrm>
        </p:spPr>
        <p:txBody>
          <a:bodyPr>
            <a:normAutofit/>
          </a:bodyPr>
          <a:lstStyle/>
          <a:p>
            <a:r>
              <a:rPr lang="en-US" dirty="0"/>
              <a:t>Sleep is NOT an expendable luxury.  </a:t>
            </a:r>
          </a:p>
          <a:p>
            <a:r>
              <a:rPr lang="en-US" dirty="0"/>
              <a:t>It is critical to our quality of life. </a:t>
            </a:r>
          </a:p>
          <a:p>
            <a:r>
              <a:rPr lang="en-US" dirty="0"/>
              <a:t>Health changes from improving sleep are much faster than from diet and exercise.  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30897" y="326791"/>
            <a:ext cx="8661583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cap="none" dirty="0" smtClean="0">
                <a:solidFill>
                  <a:srgbClr val="073E87"/>
                </a:solidFill>
              </a:rPr>
              <a:t>What to </a:t>
            </a:r>
            <a:r>
              <a:rPr lang="en-US" sz="4600" dirty="0" smtClean="0">
                <a:solidFill>
                  <a:srgbClr val="073E87"/>
                </a:solidFill>
              </a:rPr>
              <a:t>K</a:t>
            </a:r>
            <a:r>
              <a:rPr lang="en-US" sz="4600" cap="none" dirty="0" smtClean="0">
                <a:solidFill>
                  <a:srgbClr val="073E87"/>
                </a:solidFill>
              </a:rPr>
              <a:t>now </a:t>
            </a:r>
            <a:r>
              <a:rPr lang="en-US" sz="4600" dirty="0">
                <a:solidFill>
                  <a:srgbClr val="073E87"/>
                </a:solidFill>
              </a:rPr>
              <a:t>a</a:t>
            </a:r>
            <a:r>
              <a:rPr lang="en-US" sz="4600" cap="none" dirty="0" smtClean="0">
                <a:solidFill>
                  <a:srgbClr val="073E87"/>
                </a:solidFill>
              </a:rPr>
              <a:t>bout </a:t>
            </a:r>
            <a:r>
              <a:rPr lang="en-US" sz="4600" dirty="0" smtClean="0">
                <a:solidFill>
                  <a:srgbClr val="073E87"/>
                </a:solidFill>
              </a:rPr>
              <a:t>S</a:t>
            </a:r>
            <a:r>
              <a:rPr lang="en-US" sz="4600" cap="none" dirty="0" smtClean="0">
                <a:solidFill>
                  <a:srgbClr val="073E87"/>
                </a:solidFill>
              </a:rPr>
              <a:t>leep  </a:t>
            </a:r>
            <a:endParaRPr lang="en-US" sz="4600" cap="none" dirty="0">
              <a:solidFill>
                <a:srgbClr val="073E87"/>
              </a:solidFill>
            </a:endParaRPr>
          </a:p>
        </p:txBody>
      </p:sp>
      <p:pic>
        <p:nvPicPr>
          <p:cNvPr id="13" name="Picture 12" descr="iStock_Sleeping Woman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3152997" cy="4725144"/>
          </a:xfrm>
          <a:prstGeom prst="rect">
            <a:avLst/>
          </a:prstGeo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00392" y="6275668"/>
            <a:ext cx="788114" cy="365125"/>
          </a:xfrm>
        </p:spPr>
        <p:txBody>
          <a:bodyPr/>
          <a:lstStyle/>
          <a:p>
            <a:fld id="{2FF41C0C-5BEA-4EDD-8C0D-2DBBC967D67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85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Understanding </a:t>
            </a:r>
            <a:br>
              <a:rPr lang="en-CA" dirty="0" smtClean="0"/>
            </a:br>
            <a:r>
              <a:rPr lang="en-CA" dirty="0" smtClean="0"/>
              <a:t>Health Behavior Change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50</a:t>
            </a:fld>
            <a:endParaRPr lang="en-CA" dirty="0"/>
          </a:p>
        </p:txBody>
      </p:sp>
      <p:pic>
        <p:nvPicPr>
          <p:cNvPr id="2050" name="Picture 2" descr="https://www.instituteforwellness.com/wp-content/uploads/2014/01/which-steps-have-you-reached-today-colou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7150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Understanding </a:t>
            </a:r>
            <a:br>
              <a:rPr lang="en-CA" dirty="0" smtClean="0"/>
            </a:br>
            <a:r>
              <a:rPr lang="en-CA" dirty="0" smtClean="0"/>
              <a:t>Health Behavior Change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51</a:t>
            </a:fld>
            <a:endParaRPr lang="en-CA"/>
          </a:p>
        </p:txBody>
      </p:sp>
      <p:pic>
        <p:nvPicPr>
          <p:cNvPr id="4098" name="Picture 2" descr="http://www.hamsnetwork.org/images/spir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26" y="1412776"/>
            <a:ext cx="4698894" cy="473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Your Commitment To Yourself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3" y="1916832"/>
            <a:ext cx="3528392" cy="3738737"/>
          </a:xfrm>
        </p:spPr>
        <p:txBody>
          <a:bodyPr/>
          <a:lstStyle/>
          <a:p>
            <a:r>
              <a:rPr lang="en-CA" dirty="0" smtClean="0"/>
              <a:t>Choose 3 changes. </a:t>
            </a:r>
          </a:p>
          <a:p>
            <a:r>
              <a:rPr lang="en-CA" dirty="0" smtClean="0"/>
              <a:t>Tell someone about your changes and ask for their support.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52</a:t>
            </a:fld>
            <a:endParaRPr lang="en-CA"/>
          </a:p>
        </p:txBody>
      </p:sp>
      <p:pic>
        <p:nvPicPr>
          <p:cNvPr id="6" name="Picture 5" descr="Dollarphotoclub_7770068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r="14026"/>
          <a:stretch/>
        </p:blipFill>
        <p:spPr>
          <a:xfrm>
            <a:off x="4572000" y="1844824"/>
            <a:ext cx="3960440" cy="38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89176"/>
          </a:xfrm>
        </p:spPr>
        <p:txBody>
          <a:bodyPr/>
          <a:lstStyle/>
          <a:p>
            <a:r>
              <a:rPr lang="en-CA" dirty="0" smtClean="0"/>
              <a:t>Your Sleep Self-Assessment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147248" cy="820688"/>
          </a:xfrm>
        </p:spPr>
        <p:txBody>
          <a:bodyPr>
            <a:normAutofit/>
          </a:bodyPr>
          <a:lstStyle/>
          <a:p>
            <a:r>
              <a:rPr lang="en-CA" dirty="0" smtClean="0"/>
              <a:t>Rate your Confidence to Sleep Well Tonight NOW!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53</a:t>
            </a:fld>
            <a:endParaRPr lang="en-CA"/>
          </a:p>
        </p:txBody>
      </p:sp>
      <p:pic>
        <p:nvPicPr>
          <p:cNvPr id="1026" name="Picture 2" descr="http://fcsstudent.blog.ryerson.ca/files/2013/06/rsz_2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450622" cy="421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82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1" y="620689"/>
            <a:ext cx="8079431" cy="1224136"/>
          </a:xfrm>
        </p:spPr>
        <p:txBody>
          <a:bodyPr>
            <a:normAutofit/>
          </a:bodyPr>
          <a:lstStyle/>
          <a:p>
            <a:pPr marL="45720" indent="0" algn="ctr">
              <a:spcBef>
                <a:spcPct val="0"/>
              </a:spcBef>
              <a:buNone/>
            </a:pPr>
            <a:r>
              <a:rPr lang="en-CA" sz="4600" dirty="0">
                <a:solidFill>
                  <a:srgbClr val="073E87"/>
                </a:solidFill>
                <a:latin typeface="+mj-lt"/>
                <a:ea typeface="+mj-ea"/>
                <a:cs typeface="+mj-cs"/>
              </a:rPr>
              <a:t>Questions and Discussion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884368" y="6362630"/>
            <a:ext cx="1167137" cy="306729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0A235D"/>
                </a:solidFill>
              </a:rPr>
              <a:pPr/>
              <a:t>54</a:t>
            </a:fld>
            <a:endParaRPr lang="en-US" dirty="0">
              <a:solidFill>
                <a:srgbClr val="0A235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00808"/>
            <a:ext cx="3742784" cy="37427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3" y="1700808"/>
            <a:ext cx="4197516" cy="37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08112"/>
          </a:xfrm>
        </p:spPr>
        <p:txBody>
          <a:bodyPr/>
          <a:lstStyle/>
          <a:p>
            <a:r>
              <a:rPr lang="en-CA" dirty="0" smtClean="0"/>
              <a:t>Draw Prizes</a:t>
            </a:r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41C0C-5BEA-4EDD-8C0D-2DBBC967D67C}" type="slidenum">
              <a:rPr lang="en-CA" smtClean="0"/>
              <a:t>55</a:t>
            </a:fld>
            <a:endParaRPr lang="en-CA" dirty="0"/>
          </a:p>
        </p:txBody>
      </p:sp>
      <p:pic>
        <p:nvPicPr>
          <p:cNvPr id="11" name="Picture 10" descr="Dollarphotoclub_808471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44825"/>
            <a:ext cx="561662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/>
              <a:t>Famous </a:t>
            </a:r>
            <a:r>
              <a:rPr dirty="0" smtClean="0"/>
              <a:t>Sleep Quotes </a:t>
            </a:r>
            <a:endParaRPr dirty="0"/>
          </a:p>
        </p:txBody>
      </p:sp>
      <p:sp>
        <p:nvSpPr>
          <p:cNvPr id="105478" name="Rectangle 3"/>
          <p:cNvSpPr>
            <a:spLocks noGrp="1" noChangeArrowheads="1"/>
          </p:cNvSpPr>
          <p:nvPr>
            <p:ph idx="1"/>
          </p:nvPr>
        </p:nvSpPr>
        <p:spPr>
          <a:xfrm>
            <a:off x="3851920" y="1916832"/>
            <a:ext cx="4724400" cy="354167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dirty="0" smtClean="0"/>
              <a:t>“A ruffled mind makes a                restless pillow.”</a:t>
            </a:r>
          </a:p>
          <a:p>
            <a:pPr marL="400050" lvl="1" indent="0" algn="ctr" eaLnBrk="1" hangingPunct="1">
              <a:lnSpc>
                <a:spcPct val="90000"/>
              </a:lnSpc>
              <a:buNone/>
            </a:pPr>
            <a:r>
              <a:rPr lang="en-US" altLang="en-US" dirty="0" smtClean="0"/>
              <a:t>Charlotte Bronte</a:t>
            </a:r>
            <a:endParaRPr lang="en-US" altLang="en-US" sz="2800" dirty="0" smtClean="0"/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en-US" dirty="0" smtClean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dirty="0" smtClean="0"/>
              <a:t>Don’t go to bed angry, you won’t sleep well. Stay up and fight!”</a:t>
            </a:r>
          </a:p>
          <a:p>
            <a:pPr marL="400050" lvl="1" indent="0" algn="ctr" eaLnBrk="1" hangingPunct="1">
              <a:lnSpc>
                <a:spcPct val="90000"/>
              </a:lnSpc>
              <a:buNone/>
            </a:pPr>
            <a:r>
              <a:rPr lang="en-US" altLang="en-US" dirty="0" smtClean="0"/>
              <a:t>Phyllis Diller</a:t>
            </a:r>
          </a:p>
          <a:p>
            <a:pPr marL="228600" indent="-228600" eaLnBrk="1" hangingPunct="1">
              <a:lnSpc>
                <a:spcPct val="90000"/>
              </a:lnSpc>
            </a:pPr>
            <a:endParaRPr lang="en-US" altLang="en-US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8" name="Picture 7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152997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73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1331640" y="1628800"/>
            <a:ext cx="3342779" cy="2759856"/>
          </a:xfrm>
          <a:prstGeom prst="rect">
            <a:avLst/>
          </a:prstGeom>
        </p:spPr>
        <p:txBody>
          <a:bodyPr anchor="ctr"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buClr>
                <a:srgbClr val="3E9CBA"/>
              </a:buClr>
              <a:buNone/>
            </a:pPr>
            <a:r>
              <a:rPr lang="en-US" sz="4800" b="1" dirty="0" smtClean="0">
                <a:solidFill>
                  <a:srgbClr val="0A235D"/>
                </a:solidFill>
              </a:rPr>
              <a:t>Sleep Well Tonight!</a:t>
            </a:r>
            <a:endParaRPr lang="en-US" sz="4800" b="1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1238442" y="943675"/>
            <a:ext cx="6412607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A235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pic>
        <p:nvPicPr>
          <p:cNvPr id="3" name="Picture 2" descr="iStock_Sleeping Woman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3152997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5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low Transparent Adjusted w Shadow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b="8279"/>
          <a:stretch/>
        </p:blipFill>
        <p:spPr>
          <a:xfrm>
            <a:off x="-252536" y="116632"/>
            <a:ext cx="9675179" cy="609329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000664" y="943675"/>
            <a:ext cx="7263442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A235D"/>
                </a:solidFill>
              </a:rPr>
              <a:t>Reflection</a:t>
            </a:r>
            <a:endParaRPr lang="en-US" dirty="0">
              <a:solidFill>
                <a:srgbClr val="0A235D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68539" y="6362631"/>
            <a:ext cx="582966" cy="274320"/>
          </a:xfrm>
        </p:spPr>
        <p:txBody>
          <a:bodyPr/>
          <a:lstStyle/>
          <a:p>
            <a:fld id="{F7886C9C-DC18-4195-8FD5-A50AA931D419}" type="slidenum">
              <a:rPr lang="en-US" smtClean="0">
                <a:solidFill>
                  <a:srgbClr val="0A235D"/>
                </a:solidFill>
              </a:rPr>
              <a:pPr/>
              <a:t>58</a:t>
            </a:fld>
            <a:endParaRPr lang="en-US" dirty="0">
              <a:solidFill>
                <a:srgbClr val="0A235D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772816"/>
            <a:ext cx="2223829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1920240"/>
            <a:ext cx="4608512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A235D"/>
                </a:solidFill>
              </a:rPr>
              <a:t>How do you deal with not sleeping well?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A235D"/>
                </a:solidFill>
              </a:rPr>
              <a:t>What worries you the most about not sleeping well?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A235D"/>
                </a:solidFill>
              </a:rPr>
              <a:t>What would be the most helpful thing to change in order to sleep better?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A235D"/>
                </a:solidFill>
              </a:rPr>
              <a:t>Why do you want to improve your sleep?</a:t>
            </a:r>
          </a:p>
        </p:txBody>
      </p:sp>
    </p:spTree>
    <p:extLst>
      <p:ext uri="{BB962C8B-B14F-4D97-AF65-F5344CB8AC3E}">
        <p14:creationId xmlns:p14="http://schemas.microsoft.com/office/powerpoint/2010/main" val="39612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84784"/>
            <a:ext cx="4824536" cy="4150035"/>
          </a:xfrm>
        </p:spPr>
        <p:txBody>
          <a:bodyPr>
            <a:normAutofit/>
          </a:bodyPr>
          <a:lstStyle/>
          <a:p>
            <a:r>
              <a:rPr lang="en-US" dirty="0"/>
              <a:t>Sleep is a partially learned behavior, so your commitment to action and practice WILL improve your sleep.</a:t>
            </a:r>
          </a:p>
          <a:p>
            <a:r>
              <a:rPr lang="en-US" dirty="0"/>
              <a:t>Small actions in each fundamental can result in big changes.  </a:t>
            </a:r>
          </a:p>
          <a:p>
            <a:r>
              <a:rPr lang="en-US" dirty="0"/>
              <a:t>It may be easier than you realize!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Spotlight on Sleep, August 11, 2015</a:t>
            </a:r>
            <a:endParaRPr lang="en-CA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30897" y="326791"/>
            <a:ext cx="8661583" cy="10543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cap="none" dirty="0" smtClean="0">
                <a:solidFill>
                  <a:srgbClr val="073E87"/>
                </a:solidFill>
              </a:rPr>
              <a:t>What to </a:t>
            </a:r>
            <a:r>
              <a:rPr lang="en-US" sz="4600" dirty="0" smtClean="0">
                <a:solidFill>
                  <a:srgbClr val="073E87"/>
                </a:solidFill>
              </a:rPr>
              <a:t>K</a:t>
            </a:r>
            <a:r>
              <a:rPr lang="en-US" sz="4600" cap="none" dirty="0" smtClean="0">
                <a:solidFill>
                  <a:srgbClr val="073E87"/>
                </a:solidFill>
              </a:rPr>
              <a:t>now </a:t>
            </a:r>
            <a:r>
              <a:rPr lang="en-US" sz="4600" dirty="0">
                <a:solidFill>
                  <a:srgbClr val="073E87"/>
                </a:solidFill>
              </a:rPr>
              <a:t>a</a:t>
            </a:r>
            <a:r>
              <a:rPr lang="en-US" sz="4600" cap="none" dirty="0" smtClean="0">
                <a:solidFill>
                  <a:srgbClr val="073E87"/>
                </a:solidFill>
              </a:rPr>
              <a:t>bout </a:t>
            </a:r>
            <a:r>
              <a:rPr lang="en-US" sz="4600" dirty="0" smtClean="0">
                <a:solidFill>
                  <a:srgbClr val="073E87"/>
                </a:solidFill>
              </a:rPr>
              <a:t>S</a:t>
            </a:r>
            <a:r>
              <a:rPr lang="en-US" sz="4600" cap="none" dirty="0" smtClean="0">
                <a:solidFill>
                  <a:srgbClr val="073E87"/>
                </a:solidFill>
              </a:rPr>
              <a:t>leep  </a:t>
            </a:r>
            <a:endParaRPr lang="en-US" sz="4600" cap="none" dirty="0">
              <a:solidFill>
                <a:srgbClr val="073E87"/>
              </a:solidFill>
            </a:endParaRPr>
          </a:p>
        </p:txBody>
      </p:sp>
      <p:pic>
        <p:nvPicPr>
          <p:cNvPr id="7" name="Picture 6" descr="iStock_Sleeping Woman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3152997" cy="472514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8100392" y="6275668"/>
            <a:ext cx="788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73E8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41C0C-5BEA-4EDD-8C0D-2DBBC967D67C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41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How Important is Sleep?  </a:t>
            </a:r>
            <a:endParaRPr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29200" y="2362200"/>
            <a:ext cx="2971800" cy="3657600"/>
          </a:xfrm>
        </p:spPr>
        <p:txBody>
          <a:bodyPr>
            <a:normAutofit/>
          </a:bodyPr>
          <a:lstStyle/>
          <a:p>
            <a:r>
              <a:rPr lang="en-US" altLang="en-US" dirty="0"/>
              <a:t>Rats deprived of all sleep stages will survive only </a:t>
            </a:r>
            <a:r>
              <a:rPr lang="en-US" altLang="en-US" dirty="0" smtClean="0"/>
              <a:t> </a:t>
            </a:r>
            <a:r>
              <a:rPr lang="en-US" altLang="en-US" dirty="0"/>
              <a:t>THREE weeks.</a:t>
            </a:r>
          </a:p>
        </p:txBody>
      </p:sp>
      <p:pic>
        <p:nvPicPr>
          <p:cNvPr id="33796" name="Picture 4" descr="PolarBears_02a-Mom_N_Baby-Sleep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362200"/>
            <a:ext cx="3657600" cy="2873375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835934" cy="365125"/>
          </a:xfrm>
        </p:spPr>
        <p:txBody>
          <a:bodyPr/>
          <a:lstStyle/>
          <a:p>
            <a:r>
              <a:rPr lang="en-CA" dirty="0" smtClean="0"/>
              <a:t>Spotlight on Sleep, August 11, 2015</a:t>
            </a:r>
            <a:endParaRPr lang="en-CA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00392" y="6275668"/>
            <a:ext cx="788114" cy="365125"/>
          </a:xfrm>
        </p:spPr>
        <p:txBody>
          <a:bodyPr/>
          <a:lstStyle/>
          <a:p>
            <a:fld id="{2FF41C0C-5BEA-4EDD-8C0D-2DBBC967D67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83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is Sleep Important?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844824"/>
            <a:ext cx="7538220" cy="3052935"/>
          </a:xfrm>
        </p:spPr>
        <p:txBody>
          <a:bodyPr/>
          <a:lstStyle/>
          <a:p>
            <a:r>
              <a:rPr lang="en-CA" dirty="0" smtClean="0"/>
              <a:t>To maximize learning and </a:t>
            </a:r>
            <a:r>
              <a:rPr lang="en-CA" dirty="0" smtClean="0"/>
              <a:t>decision-making.</a:t>
            </a:r>
            <a:endParaRPr lang="en-CA" dirty="0" smtClean="0"/>
          </a:p>
          <a:p>
            <a:r>
              <a:rPr lang="en-CA" dirty="0" smtClean="0"/>
              <a:t>To enjoy a healthy </a:t>
            </a:r>
            <a:r>
              <a:rPr lang="en-CA" dirty="0" smtClean="0"/>
              <a:t>weight.</a:t>
            </a:r>
            <a:endParaRPr lang="en-CA" dirty="0" smtClean="0"/>
          </a:p>
          <a:p>
            <a:r>
              <a:rPr lang="en-CA" dirty="0" smtClean="0"/>
              <a:t>To reduce risk of illness and </a:t>
            </a:r>
            <a:r>
              <a:rPr lang="en-CA" dirty="0" smtClean="0"/>
              <a:t>accidents.</a:t>
            </a:r>
            <a:endParaRPr lang="en-CA" dirty="0" smtClean="0"/>
          </a:p>
          <a:p>
            <a:r>
              <a:rPr lang="en-CA" dirty="0" smtClean="0"/>
              <a:t>To be energized, purposeful, and fulfilled each </a:t>
            </a:r>
            <a:r>
              <a:rPr lang="en-CA" dirty="0" smtClean="0"/>
              <a:t>day.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Spotlight on Sleep, August 11, 2015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00392" y="6237312"/>
            <a:ext cx="788114" cy="365125"/>
          </a:xfrm>
        </p:spPr>
        <p:txBody>
          <a:bodyPr/>
          <a:lstStyle/>
          <a:p>
            <a:fld id="{2FF41C0C-5BEA-4EDD-8C0D-2DBBC967D67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56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1916832"/>
            <a:ext cx="3178696" cy="3024336"/>
          </a:xfrm>
        </p:spPr>
        <p:txBody>
          <a:bodyPr anchor="ctr">
            <a:normAutofit/>
          </a:bodyPr>
          <a:lstStyle/>
          <a:p>
            <a:pPr marL="349250" indent="-349250" algn="l" fontAlgn="auto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/>
            </a:pPr>
            <a:r>
              <a:rPr lang="en-C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While we sleep, fluid-filled channels of </a:t>
            </a:r>
            <a:r>
              <a:rPr lang="en-CA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cerebrospinal </a:t>
            </a:r>
            <a:r>
              <a:rPr lang="en-C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fluid expand and flush out waste.</a:t>
            </a:r>
            <a:br>
              <a:rPr lang="en-CA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endParaRPr lang="en-CA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4680" y="6355080"/>
            <a:ext cx="582966" cy="274320"/>
          </a:xfrm>
        </p:spPr>
        <p:txBody>
          <a:bodyPr/>
          <a:lstStyle/>
          <a:p>
            <a:pPr>
              <a:defRPr/>
            </a:pPr>
            <a:fld id="{16DCB102-654F-49A5-99EB-3B5FAFDA2689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1510" name="Picture 2" descr="http://news.sciencemag.org/sites/default/files/styles/thumb_article_l/public/media/sn-sleep_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3882752" cy="388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6306" y="461818"/>
            <a:ext cx="6329990" cy="80021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CA" sz="4600" dirty="0">
                <a:solidFill>
                  <a:srgbClr val="073E87"/>
                </a:solidFill>
                <a:latin typeface="+mj-lt"/>
                <a:ea typeface="+mj-ea"/>
                <a:cs typeface="+mj-cs"/>
              </a:rPr>
              <a:t>Sleep is Brainwashing </a:t>
            </a:r>
            <a:endParaRPr lang="en-US" sz="4600" dirty="0">
              <a:solidFill>
                <a:srgbClr val="073E8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835934" cy="365125"/>
          </a:xfrm>
        </p:spPr>
        <p:txBody>
          <a:bodyPr/>
          <a:lstStyle/>
          <a:p>
            <a:r>
              <a:rPr lang="en-CA" dirty="0" smtClean="0"/>
              <a:t>Spotlight on Sleep, August 11, 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52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4515</TotalTime>
  <Words>1935</Words>
  <Application>Microsoft Office PowerPoint</Application>
  <PresentationFormat>On-screen Show (4:3)</PresentationFormat>
  <Paragraphs>310</Paragraphs>
  <Slides>58</Slides>
  <Notes>13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Breeze</vt:lpstr>
      <vt:lpstr>PROSTAID Calgary </vt:lpstr>
      <vt:lpstr>My Goals for our Time Together  </vt:lpstr>
      <vt:lpstr>Your Sleep Self-Assessment</vt:lpstr>
      <vt:lpstr>PowerPoint Presentation</vt:lpstr>
      <vt:lpstr>PowerPoint Presentation</vt:lpstr>
      <vt:lpstr>PowerPoint Presentation</vt:lpstr>
      <vt:lpstr>How Important is Sleep?  </vt:lpstr>
      <vt:lpstr>Why is Sleep Important?</vt:lpstr>
      <vt:lpstr>While we sleep, fluid-filled channels of cerebrospinal fluid expand and flush out waste. </vt:lpstr>
      <vt:lpstr>More Sleep Benefits</vt:lpstr>
      <vt:lpstr>More Sleep Benefits</vt:lpstr>
      <vt:lpstr>PowerPoint Presentation</vt:lpstr>
      <vt:lpstr>PowerPoint Presentation</vt:lpstr>
      <vt:lpstr>PowerPoint Presentation</vt:lpstr>
      <vt:lpstr>The 4 Sleep Fundamentals</vt:lpstr>
      <vt:lpstr>PowerPoint Presentation</vt:lpstr>
      <vt:lpstr>PowerPoint Presentation</vt:lpstr>
      <vt:lpstr>PowerPoint Presentation</vt:lpstr>
      <vt:lpstr>Keep Active </vt:lpstr>
      <vt:lpstr>Add Lots of Colour to Your Diet </vt:lpstr>
      <vt:lpstr>PowerPoint Presentation</vt:lpstr>
      <vt:lpstr>True or False?  </vt:lpstr>
      <vt:lpstr>PowerPoint Presentation</vt:lpstr>
      <vt:lpstr>The Stages of Normal Sleep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PhD Dissertation Research  </vt:lpstr>
      <vt:lpstr>PowerPoint Presentation</vt:lpstr>
      <vt:lpstr>PowerPoint Presentation</vt:lpstr>
      <vt:lpstr>PowerPoint Presentation</vt:lpstr>
      <vt:lpstr>PowerPoint Presentation</vt:lpstr>
      <vt:lpstr>The Top 10 Tips To  Sleep Well Tonight </vt:lpstr>
      <vt:lpstr>Learning More and Getting Support </vt:lpstr>
      <vt:lpstr>PowerPoint Presentation</vt:lpstr>
      <vt:lpstr>PowerPoint Presentation</vt:lpstr>
      <vt:lpstr>Sleep Quiz</vt:lpstr>
      <vt:lpstr>PowerPoint Presentation</vt:lpstr>
      <vt:lpstr>PowerPoint Presentation</vt:lpstr>
      <vt:lpstr>PowerPoint Presentation</vt:lpstr>
      <vt:lpstr>PowerPoint Presentation</vt:lpstr>
      <vt:lpstr>Cognitive Behavioural Therapy (CBT)</vt:lpstr>
      <vt:lpstr>Pharmacology </vt:lpstr>
      <vt:lpstr>When To See A Sleep Specialist </vt:lpstr>
      <vt:lpstr>When To See A Sleep Specialist </vt:lpstr>
      <vt:lpstr>PowerPoint Presentation</vt:lpstr>
      <vt:lpstr>Understanding  Health Behavior Change</vt:lpstr>
      <vt:lpstr>Understanding  Health Behavior Change</vt:lpstr>
      <vt:lpstr>Your Commitment To Yourself</vt:lpstr>
      <vt:lpstr>Your Sleep Self-Assessment</vt:lpstr>
      <vt:lpstr>PowerPoint Presentation</vt:lpstr>
      <vt:lpstr>Draw Prizes</vt:lpstr>
      <vt:lpstr>Famous Sleep Quotes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Spotlight on Sleep Prostaid Calgary</dc:title>
  <dc:creator>SVE14</dc:creator>
  <cp:lastModifiedBy>SVE14</cp:lastModifiedBy>
  <cp:revision>104</cp:revision>
  <dcterms:created xsi:type="dcterms:W3CDTF">2015-08-08T15:10:36Z</dcterms:created>
  <dcterms:modified xsi:type="dcterms:W3CDTF">2015-08-11T21:36:02Z</dcterms:modified>
</cp:coreProperties>
</file>